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86" r:id="rId5"/>
  </p:sldMasterIdLst>
  <p:notesMasterIdLst>
    <p:notesMasterId r:id="rId33"/>
  </p:notesMasterIdLst>
  <p:handoutMasterIdLst>
    <p:handoutMasterId r:id="rId34"/>
  </p:handoutMasterIdLst>
  <p:sldIdLst>
    <p:sldId id="256" r:id="rId6"/>
    <p:sldId id="274" r:id="rId7"/>
    <p:sldId id="275" r:id="rId8"/>
    <p:sldId id="383" r:id="rId9"/>
    <p:sldId id="276" r:id="rId10"/>
    <p:sldId id="278" r:id="rId11"/>
    <p:sldId id="281" r:id="rId12"/>
    <p:sldId id="283" r:id="rId13"/>
    <p:sldId id="284" r:id="rId14"/>
    <p:sldId id="384" r:id="rId15"/>
    <p:sldId id="385" r:id="rId16"/>
    <p:sldId id="373" r:id="rId17"/>
    <p:sldId id="376" r:id="rId18"/>
    <p:sldId id="387" r:id="rId19"/>
    <p:sldId id="388" r:id="rId20"/>
    <p:sldId id="389" r:id="rId21"/>
    <p:sldId id="381" r:id="rId22"/>
    <p:sldId id="296" r:id="rId23"/>
    <p:sldId id="298" r:id="rId24"/>
    <p:sldId id="272" r:id="rId25"/>
    <p:sldId id="259" r:id="rId26"/>
    <p:sldId id="392" r:id="rId27"/>
    <p:sldId id="391" r:id="rId28"/>
    <p:sldId id="386" r:id="rId29"/>
    <p:sldId id="277" r:id="rId30"/>
    <p:sldId id="279" r:id="rId31"/>
    <p:sldId id="280" r:id="rId3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A38"/>
    <a:srgbClr val="9D9E9F"/>
    <a:srgbClr val="1A458A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2B4A1F-441C-4E2F-B731-99D72542B4E5}" v="11" dt="2022-11-17T20:54:24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37" autoAdjust="0"/>
    <p:restoredTop sz="94660"/>
  </p:normalViewPr>
  <p:slideViewPr>
    <p:cSldViewPr snapToGrid="0">
      <p:cViewPr varScale="1">
        <p:scale>
          <a:sx n="93" d="100"/>
          <a:sy n="93" d="100"/>
        </p:scale>
        <p:origin x="31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923392-AFAA-4EC9-A595-F04FBF39DA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E02A1-4AF8-4344-B22D-9A1407FF5F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FB69D8E-6C75-4367-8FEF-3732221BC3F0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A3332-A140-41FE-94A5-33D8490A8D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F7F9E-2709-4954-831C-7E66840F21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955447A-CFBD-481F-B219-C9CFD2BBD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81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DD576B0-0BCD-D74F-90E6-BDA4BF0DCD09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4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39C2FE5-953C-C04A-A73C-30887F2D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4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C4AC3D5D-68E2-436C-846E-AB9FFA2C72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4" t="26491" b="26656"/>
          <a:stretch/>
        </p:blipFill>
        <p:spPr>
          <a:xfrm>
            <a:off x="7474169" y="2057400"/>
            <a:ext cx="4717831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2A18BC-DE12-4D4E-A2AA-7B4226978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6" y="2410496"/>
            <a:ext cx="5527964" cy="2387600"/>
          </a:xfrm>
        </p:spPr>
        <p:txBody>
          <a:bodyPr anchor="t"/>
          <a:lstStyle>
            <a:lvl1pPr algn="l">
              <a:defRPr lang="en-US" sz="6000" kern="1200" dirty="0">
                <a:solidFill>
                  <a:srgbClr val="1A458A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105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C4AC3D5D-68E2-436C-846E-AB9FFA2C7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" y="-2355"/>
            <a:ext cx="12187811" cy="686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D2ED2A18-3040-4444-BA83-77545EA8F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" b="6853"/>
          <a:stretch/>
        </p:blipFill>
        <p:spPr>
          <a:xfrm>
            <a:off x="1" y="0"/>
            <a:ext cx="12191999" cy="61405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9C2D2E-AE87-4AAC-B065-37BAD3D3BE6D}"/>
              </a:ext>
            </a:extLst>
          </p:cNvPr>
          <p:cNvSpPr/>
          <p:nvPr userDrawn="1"/>
        </p:nvSpPr>
        <p:spPr>
          <a:xfrm>
            <a:off x="-1" y="6514643"/>
            <a:ext cx="12196915" cy="358420"/>
          </a:xfrm>
          <a:prstGeom prst="rect">
            <a:avLst/>
          </a:prstGeom>
          <a:solidFill>
            <a:srgbClr val="9D9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F80BF-5144-4031-B366-B2C58C5DD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14" y="0"/>
            <a:ext cx="10515600" cy="936949"/>
          </a:xfrm>
        </p:spPr>
        <p:txBody>
          <a:bodyPr/>
          <a:lstStyle>
            <a:lvl1pPr>
              <a:defRPr lang="en-US" sz="540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6FF634E3-B03B-4CF6-A400-AEABFBD5D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7"/>
          <a:stretch/>
        </p:blipFill>
        <p:spPr>
          <a:xfrm>
            <a:off x="10203018" y="6520512"/>
            <a:ext cx="1753971" cy="27048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2D9C53F-A349-4AB9-B87E-6C9BFC21651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3014" y="1311002"/>
            <a:ext cx="11046259" cy="4874029"/>
          </a:xfrm>
        </p:spPr>
        <p:txBody>
          <a:bodyPr/>
          <a:lstStyle>
            <a:lvl1pPr>
              <a:buNone/>
              <a:defRPr lang="en-US" sz="40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685766">
              <a:defRPr lang="en-US" sz="3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3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568296" lvl="1" indent="-568296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568296" lvl="1" indent="-568296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568296" lvl="1" indent="-568296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A1470B-6DAA-4EFF-A76F-2A2D9FB361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9887" y="302537"/>
            <a:ext cx="1358979" cy="32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0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E4442-7B4D-FC4C-99A2-EBBB92C29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F036D605-79F7-2642-90FE-41E357CD2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9"/>
            <a:ext cx="12191999" cy="68627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5C67ED-B567-4351-9983-7D1058FBDD1F}"/>
              </a:ext>
            </a:extLst>
          </p:cNvPr>
          <p:cNvGrpSpPr/>
          <p:nvPr userDrawn="1"/>
        </p:nvGrpSpPr>
        <p:grpSpPr>
          <a:xfrm>
            <a:off x="9778694" y="5745620"/>
            <a:ext cx="2133598" cy="914399"/>
            <a:chOff x="9778694" y="5745620"/>
            <a:chExt cx="2133598" cy="914399"/>
          </a:xfrm>
        </p:grpSpPr>
        <p:pic>
          <p:nvPicPr>
            <p:cNvPr id="8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4F762ED-D14E-43BB-B324-85FF1193C4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76"/>
            <a:stretch/>
          </p:blipFill>
          <p:spPr>
            <a:xfrm>
              <a:off x="9778694" y="6049898"/>
              <a:ext cx="2133598" cy="610121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DC9D3F9-5276-4C54-AB50-F8BFD7F832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78694" y="5745620"/>
              <a:ext cx="1282029" cy="304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09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C4AC3D5D-68E2-436C-846E-AB9FFA2C72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4" t="26491" b="26656"/>
          <a:stretch/>
        </p:blipFill>
        <p:spPr>
          <a:xfrm>
            <a:off x="7474169" y="2057400"/>
            <a:ext cx="4717831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2A18BC-DE12-4D4E-A2AA-7B4226978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036" y="2410496"/>
            <a:ext cx="5527964" cy="2387600"/>
          </a:xfrm>
        </p:spPr>
        <p:txBody>
          <a:bodyPr anchor="t"/>
          <a:lstStyle>
            <a:lvl1pPr algn="l">
              <a:defRPr lang="en-US" sz="6000" kern="1200" dirty="0">
                <a:solidFill>
                  <a:srgbClr val="1A458A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518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C4AC3D5D-68E2-436C-846E-AB9FFA2C7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" y="-2355"/>
            <a:ext cx="12187811" cy="686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68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D2ED2A18-3040-4444-BA83-77545EA8F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" b="6853"/>
          <a:stretch/>
        </p:blipFill>
        <p:spPr>
          <a:xfrm>
            <a:off x="1" y="0"/>
            <a:ext cx="12191999" cy="61405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9C2D2E-AE87-4AAC-B065-37BAD3D3BE6D}"/>
              </a:ext>
            </a:extLst>
          </p:cNvPr>
          <p:cNvSpPr/>
          <p:nvPr userDrawn="1"/>
        </p:nvSpPr>
        <p:spPr>
          <a:xfrm>
            <a:off x="-1" y="6514643"/>
            <a:ext cx="12196915" cy="358420"/>
          </a:xfrm>
          <a:prstGeom prst="rect">
            <a:avLst/>
          </a:prstGeom>
          <a:solidFill>
            <a:srgbClr val="9D9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F80BF-5144-4031-B366-B2C58C5DD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14" y="0"/>
            <a:ext cx="10515600" cy="936949"/>
          </a:xfrm>
        </p:spPr>
        <p:txBody>
          <a:bodyPr/>
          <a:lstStyle>
            <a:lvl1pPr>
              <a:defRPr lang="en-US" sz="540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6FF634E3-B03B-4CF6-A400-AEABFBD5D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7"/>
          <a:stretch/>
        </p:blipFill>
        <p:spPr>
          <a:xfrm>
            <a:off x="10203018" y="6520512"/>
            <a:ext cx="1753971" cy="27048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2D9C53F-A349-4AB9-B87E-6C9BFC21651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3014" y="1311002"/>
            <a:ext cx="11046259" cy="4874029"/>
          </a:xfrm>
        </p:spPr>
        <p:txBody>
          <a:bodyPr/>
          <a:lstStyle>
            <a:lvl1pPr>
              <a:buNone/>
              <a:defRPr lang="en-US" sz="40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685766">
              <a:defRPr lang="en-US" sz="3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3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3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568296" lvl="1" indent="-568296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568296" lvl="1" indent="-568296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568296" lvl="1" indent="-568296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A1470B-6DAA-4EFF-A76F-2A2D9FB361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9887" y="302537"/>
            <a:ext cx="1358979" cy="32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19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E4442-7B4D-FC4C-99A2-EBBB92C29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F036D605-79F7-2642-90FE-41E357CD2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9"/>
            <a:ext cx="12191999" cy="68627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5C67ED-B567-4351-9983-7D1058FBDD1F}"/>
              </a:ext>
            </a:extLst>
          </p:cNvPr>
          <p:cNvGrpSpPr/>
          <p:nvPr userDrawn="1"/>
        </p:nvGrpSpPr>
        <p:grpSpPr>
          <a:xfrm>
            <a:off x="9778694" y="5745620"/>
            <a:ext cx="2133598" cy="914399"/>
            <a:chOff x="9778694" y="5745620"/>
            <a:chExt cx="2133598" cy="914399"/>
          </a:xfrm>
        </p:grpSpPr>
        <p:pic>
          <p:nvPicPr>
            <p:cNvPr id="8" name="Picture 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4F762ED-D14E-43BB-B324-85FF1193C4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76"/>
            <a:stretch/>
          </p:blipFill>
          <p:spPr>
            <a:xfrm>
              <a:off x="9778694" y="6049898"/>
              <a:ext cx="2133598" cy="610121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DC9D3F9-5276-4C54-AB50-F8BFD7F832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78694" y="5745620"/>
              <a:ext cx="1282029" cy="304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14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FEED51-52CA-41C0-8EF0-BAC4310C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0033B-AA4B-4E48-BF0A-8A676A3A1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751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4" r:id="rId2"/>
    <p:sldLayoutId id="2147483681" r:id="rId3"/>
    <p:sldLayoutId id="2147483685" r:id="rId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lang="en-US" sz="5400" kern="1200" dirty="0">
          <a:solidFill>
            <a:srgbClr val="1A458A"/>
          </a:solidFill>
          <a:latin typeface="+mn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i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685766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FEED51-52CA-41C0-8EF0-BAC4310C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0033B-AA4B-4E48-BF0A-8A676A3A1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222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lang="en-US" sz="5400" kern="1200" dirty="0">
          <a:solidFill>
            <a:srgbClr val="1A458A"/>
          </a:solidFill>
          <a:latin typeface="+mn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i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685766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7.e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6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5.emf"/><Relationship Id="rId4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0E2673-7C16-3C47-933C-475E0937E9CF}"/>
              </a:ext>
            </a:extLst>
          </p:cNvPr>
          <p:cNvSpPr txBox="1"/>
          <p:nvPr/>
        </p:nvSpPr>
        <p:spPr>
          <a:xfrm>
            <a:off x="297395" y="2361989"/>
            <a:ext cx="6518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latin typeface="+mn-lt"/>
                <a:cs typeface="Arial" panose="020B0604020202020204" pitchFamily="34" charset="0"/>
              </a:rPr>
              <a:t>Heather L. Wilson</a:t>
            </a:r>
            <a:r>
              <a:rPr lang="en-US" altLang="en-US" sz="3200" b="1" dirty="0">
                <a:latin typeface="+mn-lt"/>
                <a:cs typeface="Arial" panose="020B0604020202020204" pitchFamily="34" charset="0"/>
              </a:rPr>
              <a:t>*, </a:t>
            </a:r>
            <a:r>
              <a:rPr lang="en-US" altLang="en-US" sz="3600" dirty="0">
                <a:latin typeface="+mn-lt"/>
                <a:cs typeface="Arial" panose="020B0604020202020204" pitchFamily="34" charset="0"/>
              </a:rPr>
              <a:t>Pooja Choudhary, Siew Hon Ng, Zahed Khatooni</a:t>
            </a:r>
            <a:endParaRPr lang="en-US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D7A860-7A26-444F-83C3-EEA0AD98B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33" y="-8722"/>
            <a:ext cx="11985812" cy="231065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b="1" dirty="0">
                <a:latin typeface="+mn-lt"/>
              </a:rPr>
              <a:t>Intrauterine Immunization in During Breeding</a:t>
            </a:r>
            <a:endParaRPr lang="en-US" sz="4800" dirty="0"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9A3FEF-34D0-4D0D-A667-81460F9A9520}"/>
              </a:ext>
            </a:extLst>
          </p:cNvPr>
          <p:cNvGrpSpPr/>
          <p:nvPr/>
        </p:nvGrpSpPr>
        <p:grpSpPr>
          <a:xfrm>
            <a:off x="8210201" y="2697480"/>
            <a:ext cx="3413760" cy="1463039"/>
            <a:chOff x="8210201" y="2871741"/>
            <a:chExt cx="3413760" cy="1463039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10563DB-941C-C641-B5B6-B04B6837A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089"/>
            <a:stretch/>
          </p:blipFill>
          <p:spPr>
            <a:xfrm>
              <a:off x="8210201" y="3428999"/>
              <a:ext cx="3413760" cy="905781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21523FCD-3790-40E3-AE84-91D19DC43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10201" y="2871741"/>
              <a:ext cx="2074442" cy="49235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A0C54BF-B243-4997-AE1E-02BAC2026787}"/>
              </a:ext>
            </a:extLst>
          </p:cNvPr>
          <p:cNvSpPr txBox="1"/>
          <p:nvPr/>
        </p:nvSpPr>
        <p:spPr>
          <a:xfrm>
            <a:off x="222654" y="4932903"/>
            <a:ext cx="11770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+mn-lt"/>
                <a:cs typeface="Arial" panose="020B0604020202020204" pitchFamily="34" charset="0"/>
              </a:rPr>
              <a:t>*Research Scientist and Program Manager for Vaccine Formulation and Delivery Program at VIDO</a:t>
            </a:r>
            <a:br>
              <a:rPr lang="en-US" altLang="en-US" sz="2400" dirty="0">
                <a:latin typeface="+mn-lt"/>
                <a:cs typeface="Arial" panose="020B0604020202020204" pitchFamily="34" charset="0"/>
              </a:rPr>
            </a:br>
            <a:r>
              <a:rPr lang="en-US" altLang="en-US" sz="2400" dirty="0">
                <a:latin typeface="+mn-lt"/>
                <a:cs typeface="Arial" panose="020B0604020202020204" pitchFamily="34" charset="0"/>
              </a:rPr>
              <a:t>Adjunct Professor in the Department of Veterinary Microbiology, Western College of Veterinary Medicine</a:t>
            </a:r>
            <a:r>
              <a:rPr lang="en-US" altLang="en-US" sz="2400" dirty="0">
                <a:cs typeface="Arial" panose="020B0604020202020204" pitchFamily="34" charset="0"/>
              </a:rPr>
              <a:t> and 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Adjunct Professor in the Vaccinology and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Immunotherapeutics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Program, School of Public Health, University of Saskatchewan</a:t>
            </a:r>
            <a:endParaRPr lang="en-US" alt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54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AF248-BE01-47E0-A17D-BC732283EF7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2438" y="1192213"/>
            <a:ext cx="11166475" cy="4873625"/>
          </a:xfrm>
        </p:spPr>
        <p:txBody>
          <a:bodyPr>
            <a:noAutofit/>
          </a:bodyPr>
          <a:lstStyle/>
          <a:p>
            <a:pPr lvl="1" indent="0">
              <a:buFont typeface="Arial" panose="020B0604020202020204" pitchFamily="34" charset="0"/>
              <a:buNone/>
              <a:defRPr/>
            </a:pPr>
            <a:r>
              <a:rPr b="1" dirty="0"/>
              <a:t>Porcine Epidemic Diarrhea Virus (PEDV)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r>
              <a:rPr altLang="en-US" dirty="0"/>
              <a:t>Enveloped virus with prominent spikes; coronavirus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r>
              <a:rPr altLang="en-US" dirty="0"/>
              <a:t>Affects pigs of all ages but most severe in young pigs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r>
              <a:rPr altLang="en-US" dirty="0"/>
              <a:t>Water diarrhea and malnutrition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endParaRPr altLang="en-US" dirty="0"/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sz="3200" b="0" dirty="0"/>
              <a:t>Have an antigen for PEDV= Spike protein (PEDVS</a:t>
            </a:r>
            <a:r>
              <a:rPr sz="3200" b="0" i="1" dirty="0"/>
              <a:t>) </a:t>
            </a:r>
            <a:r>
              <a:rPr sz="3200" b="0" dirty="0"/>
              <a:t>and a very good challenge model developed at VIDO for testing the efficacy of vaccine</a:t>
            </a:r>
          </a:p>
        </p:txBody>
      </p:sp>
      <p:sp>
        <p:nvSpPr>
          <p:cNvPr id="8195" name="Title 4">
            <a:extLst>
              <a:ext uri="{FF2B5EF4-FFF2-40B4-BE49-F238E27FC236}">
                <a16:creationId xmlns:a16="http://schemas.microsoft.com/office/drawing/2014/main" id="{6E0BE4B9-561A-428A-886B-54DDB2AB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039" y="0"/>
            <a:ext cx="10515600" cy="936625"/>
          </a:xfrm>
        </p:spPr>
        <p:txBody>
          <a:bodyPr/>
          <a:lstStyle/>
          <a:p>
            <a:pPr algn="ctr"/>
            <a:r>
              <a:rPr altLang="en-US" sz="4000" dirty="0">
                <a:cs typeface="Tahoma" panose="020B0604030504040204" pitchFamily="34" charset="0"/>
              </a:rPr>
              <a:t>Disease Model for i.u. vaccine in pigs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4">
            <a:extLst>
              <a:ext uri="{FF2B5EF4-FFF2-40B4-BE49-F238E27FC236}">
                <a16:creationId xmlns:a16="http://schemas.microsoft.com/office/drawing/2014/main" id="{40383C5D-C90C-411C-B8B9-CEAE6E155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8" y="-30163"/>
            <a:ext cx="9944100" cy="936626"/>
          </a:xfrm>
        </p:spPr>
        <p:txBody>
          <a:bodyPr/>
          <a:lstStyle/>
          <a:p>
            <a:pPr algn="ctr"/>
            <a:r>
              <a:rPr altLang="en-US" sz="4000" dirty="0">
                <a:cs typeface="Tahoma" panose="020B0604030504040204" pitchFamily="34" charset="0"/>
              </a:rPr>
              <a:t>Immunization schedule for i.u. vaccine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62E8A2-BC8E-4D4F-87A1-31EF195EF432}"/>
              </a:ext>
            </a:extLst>
          </p:cNvPr>
          <p:cNvSpPr/>
          <p:nvPr/>
        </p:nvSpPr>
        <p:spPr>
          <a:xfrm>
            <a:off x="1158875" y="1212850"/>
            <a:ext cx="4419600" cy="30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DC66A-7B2C-4E3B-A2C9-D0DD905F8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020763"/>
            <a:ext cx="11496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800" b="1" dirty="0">
                <a:cs typeface="Calibri" panose="020F0502020204030204" pitchFamily="34" charset="0"/>
              </a:rPr>
              <a:t>Administered 3 doses (one prime and 2 booster doses in one parity)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800" b="1" dirty="0">
                <a:cs typeface="Calibri" panose="020F0502020204030204" pitchFamily="34" charset="0"/>
              </a:rPr>
              <a:t>Vaccine formulated with PEDVS antigen with VIDO Triple adjuvant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800" b="1" dirty="0">
              <a:latin typeface="Garamond" panose="02020404030301010803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B3A62F-2272-4A70-BCC4-4D7A98256413}"/>
              </a:ext>
            </a:extLst>
          </p:cNvPr>
          <p:cNvGrpSpPr>
            <a:grpSpLocks/>
          </p:cNvGrpSpPr>
          <p:nvPr/>
        </p:nvGrpSpPr>
        <p:grpSpPr bwMode="auto">
          <a:xfrm>
            <a:off x="154546" y="2372981"/>
            <a:ext cx="11728182" cy="4048998"/>
            <a:chOff x="66655" y="1856599"/>
            <a:chExt cx="12352029" cy="4469048"/>
          </a:xfrm>
        </p:grpSpPr>
        <p:sp>
          <p:nvSpPr>
            <p:cNvPr id="9223" name="TextBox 9">
              <a:extLst>
                <a:ext uri="{FF2B5EF4-FFF2-40B4-BE49-F238E27FC236}">
                  <a16:creationId xmlns:a16="http://schemas.microsoft.com/office/drawing/2014/main" id="{5321A8FC-5A55-4BC5-A332-3CAE3622A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74188" y="1948079"/>
              <a:ext cx="3344496" cy="1732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latin typeface="Tahoma" panose="020B0604030504040204" pitchFamily="34" charset="0"/>
                  <a:cs typeface="Tahoma" panose="020B0604030504040204" pitchFamily="34" charset="0"/>
                </a:rPr>
                <a:t>Gilt Vaccine Response: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ahoma" panose="020B0604030504040204" pitchFamily="34" charset="0"/>
                  <a:cs typeface="Tahoma" panose="020B0604030504040204" pitchFamily="34" charset="0"/>
                </a:rPr>
                <a:t>Serum antibodies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ahoma" panose="020B0604030504040204" pitchFamily="34" charset="0"/>
                  <a:cs typeface="Tahoma" panose="020B0604030504040204" pitchFamily="34" charset="0"/>
                </a:rPr>
                <a:t>Colostrum antibodies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ahoma" panose="020B0604030504040204" pitchFamily="34" charset="0"/>
                  <a:cs typeface="Tahoma" panose="020B0604030504040204" pitchFamily="34" charset="0"/>
                </a:rPr>
                <a:t>Uterine Tissue antibodies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ahoma" panose="020B0604030504040204" pitchFamily="34" charset="0"/>
                  <a:cs typeface="Tahoma" panose="020B0604030504040204" pitchFamily="34" charset="0"/>
                </a:rPr>
                <a:t>PBMCs (IFN</a:t>
              </a:r>
              <a:r>
                <a:rPr lang="el-GR" altLang="en-US" sz="1600" dirty="0">
                  <a:latin typeface="Tahoma" panose="020B0604030504040204" pitchFamily="34" charset="0"/>
                  <a:cs typeface="Tahoma" panose="020B0604030504040204" pitchFamily="34" charset="0"/>
                </a:rPr>
                <a:t>γ</a:t>
              </a:r>
              <a:r>
                <a:rPr lang="en-US" altLang="en-US" sz="1600" dirty="0">
                  <a:latin typeface="Tahoma" panose="020B0604030504040204" pitchFamily="34" charset="0"/>
                  <a:cs typeface="Tahoma" panose="020B0604030504040204" pitchFamily="34" charset="0"/>
                </a:rPr>
                <a:t> response, T cell proliferation)</a:t>
              </a:r>
            </a:p>
          </p:txBody>
        </p:sp>
        <p:grpSp>
          <p:nvGrpSpPr>
            <p:cNvPr id="9224" name="Group 10">
              <a:extLst>
                <a:ext uri="{FF2B5EF4-FFF2-40B4-BE49-F238E27FC236}">
                  <a16:creationId xmlns:a16="http://schemas.microsoft.com/office/drawing/2014/main" id="{A5457AF4-DFBA-4FAB-BF81-4AAF839203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55" y="1856599"/>
              <a:ext cx="12193508" cy="4469048"/>
              <a:chOff x="66655" y="1856599"/>
              <a:chExt cx="12193508" cy="4469048"/>
            </a:xfrm>
          </p:grpSpPr>
          <p:sp>
            <p:nvSpPr>
              <p:cNvPr id="9225" name="TextBox 11">
                <a:extLst>
                  <a:ext uri="{FF2B5EF4-FFF2-40B4-BE49-F238E27FC236}">
                    <a16:creationId xmlns:a16="http://schemas.microsoft.com/office/drawing/2014/main" id="{7BBBD8F3-7719-4F48-BD1F-7F1543B7E1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3244" y="2969728"/>
                <a:ext cx="903288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21 days</a:t>
                </a:r>
              </a:p>
            </p:txBody>
          </p:sp>
          <p:sp>
            <p:nvSpPr>
              <p:cNvPr id="9226" name="TextBox 12">
                <a:extLst>
                  <a:ext uri="{FF2B5EF4-FFF2-40B4-BE49-F238E27FC236}">
                    <a16:creationId xmlns:a16="http://schemas.microsoft.com/office/drawing/2014/main" id="{0C9A3362-18E8-4449-9AE1-E684121CBB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1817080">
                <a:off x="2621449" y="2605999"/>
                <a:ext cx="1790700" cy="368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Tahoma" panose="020B0604030504040204" pitchFamily="34" charset="0"/>
                    <a:cs typeface="Tahoma" panose="020B0604030504040204" pitchFamily="34" charset="0"/>
                  </a:rPr>
                  <a:t>Booster Vaccine</a:t>
                </a:r>
              </a:p>
            </p:txBody>
          </p:sp>
          <p:sp>
            <p:nvSpPr>
              <p:cNvPr id="14" name="Down Arrow 62">
                <a:extLst>
                  <a:ext uri="{FF2B5EF4-FFF2-40B4-BE49-F238E27FC236}">
                    <a16:creationId xmlns:a16="http://schemas.microsoft.com/office/drawing/2014/main" id="{C0945507-73CB-491F-86AA-85604941F9CE}"/>
                  </a:ext>
                </a:extLst>
              </p:cNvPr>
              <p:cNvSpPr/>
              <p:nvPr/>
            </p:nvSpPr>
            <p:spPr>
              <a:xfrm rot="10800000">
                <a:off x="2720027" y="3437079"/>
                <a:ext cx="339405" cy="33642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28" name="TextBox 14">
                <a:extLst>
                  <a:ext uri="{FF2B5EF4-FFF2-40B4-BE49-F238E27FC236}">
                    <a16:creationId xmlns:a16="http://schemas.microsoft.com/office/drawing/2014/main" id="{DCC467CE-1593-45CA-BF0F-7D1E10F223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63777" y="3779353"/>
                <a:ext cx="1789112" cy="830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3</a:t>
                </a:r>
                <a:r>
                  <a:rPr lang="en-US" altLang="en-US" sz="1600" baseline="30000">
                    <a:latin typeface="Arial" panose="020B0604020202020204" pitchFamily="34" charset="0"/>
                  </a:rPr>
                  <a:t>rd</a:t>
                </a:r>
                <a:r>
                  <a:rPr lang="en-US" altLang="en-US" sz="1600">
                    <a:latin typeface="Arial" panose="020B0604020202020204" pitchFamily="34" charset="0"/>
                  </a:rPr>
                  <a:t> Estrous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(breeding with dead sperm)</a:t>
                </a:r>
              </a:p>
            </p:txBody>
          </p:sp>
          <p:sp>
            <p:nvSpPr>
              <p:cNvPr id="9229" name="TextBox 15">
                <a:extLst>
                  <a:ext uri="{FF2B5EF4-FFF2-40B4-BE49-F238E27FC236}">
                    <a16:creationId xmlns:a16="http://schemas.microsoft.com/office/drawing/2014/main" id="{682F4F9D-35CD-4506-8D18-7E59C03B34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1817080">
                <a:off x="3997278" y="2645377"/>
                <a:ext cx="1792287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Tahoma" panose="020B0604030504040204" pitchFamily="34" charset="0"/>
                    <a:cs typeface="Tahoma" panose="020B0604030504040204" pitchFamily="34" charset="0"/>
                  </a:rPr>
                  <a:t>Booster Vaccine</a:t>
                </a:r>
              </a:p>
            </p:txBody>
          </p:sp>
          <p:sp>
            <p:nvSpPr>
              <p:cNvPr id="9230" name="TextBox 16">
                <a:extLst>
                  <a:ext uri="{FF2B5EF4-FFF2-40B4-BE49-F238E27FC236}">
                    <a16:creationId xmlns:a16="http://schemas.microsoft.com/office/drawing/2014/main" id="{2F335933-6810-4C0B-A233-34DB268D4F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6189" y="3798403"/>
                <a:ext cx="1789113" cy="831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4</a:t>
                </a:r>
                <a:r>
                  <a:rPr lang="en-US" altLang="en-US" sz="1600" baseline="30000">
                    <a:latin typeface="Arial" panose="020B0604020202020204" pitchFamily="34" charset="0"/>
                  </a:rPr>
                  <a:t>th </a:t>
                </a:r>
                <a:r>
                  <a:rPr lang="en-US" altLang="en-US" sz="1600">
                    <a:latin typeface="Arial" panose="020B0604020202020204" pitchFamily="34" charset="0"/>
                  </a:rPr>
                  <a:t>Estrous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(breeding with LIVE sperm)</a:t>
                </a:r>
              </a:p>
            </p:txBody>
          </p:sp>
          <p:sp>
            <p:nvSpPr>
              <p:cNvPr id="18" name="Down Arrow 81">
                <a:extLst>
                  <a:ext uri="{FF2B5EF4-FFF2-40B4-BE49-F238E27FC236}">
                    <a16:creationId xmlns:a16="http://schemas.microsoft.com/office/drawing/2014/main" id="{415D18DB-8E42-4D70-9191-1611896F30E5}"/>
                  </a:ext>
                </a:extLst>
              </p:cNvPr>
              <p:cNvSpPr/>
              <p:nvPr/>
            </p:nvSpPr>
            <p:spPr>
              <a:xfrm rot="10800000">
                <a:off x="4052566" y="3419557"/>
                <a:ext cx="337732" cy="33817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A0CC097-46BB-46A3-B4F9-712360E37092}"/>
                  </a:ext>
                </a:extLst>
              </p:cNvPr>
              <p:cNvCxnSpPr/>
              <p:nvPr/>
            </p:nvCxnSpPr>
            <p:spPr>
              <a:xfrm>
                <a:off x="1561372" y="3359982"/>
                <a:ext cx="1255628" cy="876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33" name="Picture 19">
                <a:extLst>
                  <a:ext uri="{FF2B5EF4-FFF2-40B4-BE49-F238E27FC236}">
                    <a16:creationId xmlns:a16="http://schemas.microsoft.com/office/drawing/2014/main" id="{F241BEC2-7652-4F34-9B15-20E67A102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55" y="2852239"/>
                <a:ext cx="1550988" cy="1196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Down Arrow 50">
                <a:extLst>
                  <a:ext uri="{FF2B5EF4-FFF2-40B4-BE49-F238E27FC236}">
                    <a16:creationId xmlns:a16="http://schemas.microsoft.com/office/drawing/2014/main" id="{F3637071-2134-440E-BDF2-711DB6E90438}"/>
                  </a:ext>
                </a:extLst>
              </p:cNvPr>
              <p:cNvSpPr/>
              <p:nvPr/>
            </p:nvSpPr>
            <p:spPr>
              <a:xfrm rot="10800000">
                <a:off x="1355722" y="3368743"/>
                <a:ext cx="337732" cy="33642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35" name="TextBox 21">
                <a:extLst>
                  <a:ext uri="{FF2B5EF4-FFF2-40B4-BE49-F238E27FC236}">
                    <a16:creationId xmlns:a16="http://schemas.microsoft.com/office/drawing/2014/main" id="{EEA587F7-C74E-4399-A42B-D85F000FDA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5339" y="3831740"/>
                <a:ext cx="1479550" cy="830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2</a:t>
                </a:r>
                <a:r>
                  <a:rPr lang="en-US" altLang="en-US" sz="1600" baseline="30000">
                    <a:latin typeface="Arial" panose="020B0604020202020204" pitchFamily="34" charset="0"/>
                  </a:rPr>
                  <a:t>nd</a:t>
                </a:r>
                <a:r>
                  <a:rPr lang="en-US" altLang="en-US" sz="1600">
                    <a:latin typeface="Arial" panose="020B0604020202020204" pitchFamily="34" charset="0"/>
                  </a:rPr>
                  <a:t> Estrous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(breeding with dead sperm)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0BA9BE41-39D9-48D8-AF85-5F877684AE80}"/>
                  </a:ext>
                </a:extLst>
              </p:cNvPr>
              <p:cNvCxnSpPr/>
              <p:nvPr/>
            </p:nvCxnSpPr>
            <p:spPr>
              <a:xfrm>
                <a:off x="2912301" y="3352974"/>
                <a:ext cx="1255628" cy="5256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37" name="TextBox 23">
                <a:extLst>
                  <a:ext uri="{FF2B5EF4-FFF2-40B4-BE49-F238E27FC236}">
                    <a16:creationId xmlns:a16="http://schemas.microsoft.com/office/drawing/2014/main" id="{458EB9DA-DAE5-410E-9F92-6911E5834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1817080">
                <a:off x="1228300" y="2590300"/>
                <a:ext cx="1798638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Tahoma" panose="020B0604030504040204" pitchFamily="34" charset="0"/>
                    <a:cs typeface="Tahoma" panose="020B0604030504040204" pitchFamily="34" charset="0"/>
                  </a:rPr>
                  <a:t>Primary Vaccine</a:t>
                </a:r>
              </a:p>
            </p:txBody>
          </p:sp>
          <p:sp>
            <p:nvSpPr>
              <p:cNvPr id="9238" name="TextBox 24">
                <a:extLst>
                  <a:ext uri="{FF2B5EF4-FFF2-40B4-BE49-F238E27FC236}">
                    <a16:creationId xmlns:a16="http://schemas.microsoft.com/office/drawing/2014/main" id="{DAE5C6E6-CA0E-43CD-8B73-1198AF56CF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0548" y="3004762"/>
                <a:ext cx="903287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>
                    <a:latin typeface="Arial" panose="020B0604020202020204" pitchFamily="34" charset="0"/>
                  </a:rPr>
                  <a:t>21 days</a:t>
                </a:r>
              </a:p>
            </p:txBody>
          </p:sp>
          <p:sp>
            <p:nvSpPr>
              <p:cNvPr id="9239" name="TextBox 25">
                <a:extLst>
                  <a:ext uri="{FF2B5EF4-FFF2-40B4-BE49-F238E27FC236}">
                    <a16:creationId xmlns:a16="http://schemas.microsoft.com/office/drawing/2014/main" id="{0A0EAC93-9BDC-4943-AB31-1E8EA16DE5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32850" y="4519396"/>
                <a:ext cx="2627313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D166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Passive protection: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ahoma" panose="020B0604030504040204" pitchFamily="34" charset="0"/>
                    <a:cs typeface="Tahoma" panose="020B0604030504040204" pitchFamily="34" charset="0"/>
                  </a:rPr>
                  <a:t>Weigh piglets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ahoma" panose="020B0604030504040204" pitchFamily="34" charset="0"/>
                    <a:cs typeface="Tahoma" panose="020B0604030504040204" pitchFamily="34" charset="0"/>
                  </a:rPr>
                  <a:t>Mortality Curve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ahoma" panose="020B0604030504040204" pitchFamily="34" charset="0"/>
                    <a:cs typeface="Tahoma" panose="020B0604030504040204" pitchFamily="34" charset="0"/>
                  </a:rPr>
                  <a:t>Fecal shedding (PCR virus)</a:t>
                </a:r>
              </a:p>
            </p:txBody>
          </p:sp>
          <p:sp>
            <p:nvSpPr>
              <p:cNvPr id="9240" name="TextBox 26">
                <a:extLst>
                  <a:ext uri="{FF2B5EF4-FFF2-40B4-BE49-F238E27FC236}">
                    <a16:creationId xmlns:a16="http://schemas.microsoft.com/office/drawing/2014/main" id="{4B9B1B88-BF33-4EB1-84D0-95FBCA7158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3115" y="3846881"/>
                <a:ext cx="169862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Tahoma" panose="020B0604030504040204" pitchFamily="34" charset="0"/>
                    <a:cs typeface="Tahoma" panose="020B0604030504040204" pitchFamily="34" charset="0"/>
                  </a:rPr>
                  <a:t>Piglet PEDV Challenge, D160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94F96C69-5385-436D-8CF2-52128DEBDC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6140" y="4745964"/>
                <a:ext cx="1523140" cy="68335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9502D8C-4B47-4D09-AE85-511D5AD653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6860" y="3391523"/>
                <a:ext cx="2407479" cy="18718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43" name="Picture 29" descr="File:Blood drop.svg - Wikimedia Commons">
                <a:extLst>
                  <a:ext uri="{FF2B5EF4-FFF2-40B4-BE49-F238E27FC236}">
                    <a16:creationId xmlns:a16="http://schemas.microsoft.com/office/drawing/2014/main" id="{47AF3E53-D9C2-4DC9-BF48-4222E9AF5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0486" y="4946628"/>
                <a:ext cx="282575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4" name="Picture 30" descr="File:Blood drop.svg - Wikimedia Commons">
                <a:extLst>
                  <a:ext uri="{FF2B5EF4-FFF2-40B4-BE49-F238E27FC236}">
                    <a16:creationId xmlns:a16="http://schemas.microsoft.com/office/drawing/2014/main" id="{9ED679EB-C45F-4E85-BE24-0A9BAB61B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9468" y="4872230"/>
                <a:ext cx="282575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5" name="Picture 31" descr="File:Blood drop.svg - Wikimedia Commons">
                <a:extLst>
                  <a:ext uri="{FF2B5EF4-FFF2-40B4-BE49-F238E27FC236}">
                    <a16:creationId xmlns:a16="http://schemas.microsoft.com/office/drawing/2014/main" id="{C367DE89-1BA2-472F-A520-A23B3D2AE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0489" y="4915690"/>
                <a:ext cx="282575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6" name="Picture 32" descr="File:Blood drop.svg - Wikimedia Commons">
                <a:extLst>
                  <a:ext uri="{FF2B5EF4-FFF2-40B4-BE49-F238E27FC236}">
                    <a16:creationId xmlns:a16="http://schemas.microsoft.com/office/drawing/2014/main" id="{411C02C1-00E6-46D9-94A7-57B3FB930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2939" y="3739665"/>
                <a:ext cx="282575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247" name="Group 33">
                <a:extLst>
                  <a:ext uri="{FF2B5EF4-FFF2-40B4-BE49-F238E27FC236}">
                    <a16:creationId xmlns:a16="http://schemas.microsoft.com/office/drawing/2014/main" id="{BC450F1C-BD7B-4AB7-B8D6-CC3015C02A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52889" y="4255603"/>
                <a:ext cx="1108684" cy="2070044"/>
                <a:chOff x="5352889" y="4255603"/>
                <a:chExt cx="1108684" cy="2070044"/>
              </a:xfrm>
            </p:grpSpPr>
            <p:pic>
              <p:nvPicPr>
                <p:cNvPr id="9258" name="Picture 44" descr="File:Blood drop.svg - Wikimedia Commons">
                  <a:extLst>
                    <a:ext uri="{FF2B5EF4-FFF2-40B4-BE49-F238E27FC236}">
                      <a16:creationId xmlns:a16="http://schemas.microsoft.com/office/drawing/2014/main" id="{EE63BC3F-37B1-47E2-9B38-44B8D3887A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5777" y="4255603"/>
                  <a:ext cx="566737" cy="9255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259" name="TextBox 45">
                  <a:extLst>
                    <a:ext uri="{FF2B5EF4-FFF2-40B4-BE49-F238E27FC236}">
                      <a16:creationId xmlns:a16="http://schemas.microsoft.com/office/drawing/2014/main" id="{830BB44C-6FBF-4E00-BEC8-AC7ED59F9A3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352889" y="5306529"/>
                  <a:ext cx="1108684" cy="10191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dirty="0">
                      <a:latin typeface="Arial" panose="020B0604020202020204" pitchFamily="34" charset="0"/>
                    </a:rPr>
                    <a:t>D135 </a:t>
                  </a:r>
                  <a:r>
                    <a:rPr lang="en-US" altLang="en-US" sz="1800" dirty="0" err="1">
                      <a:latin typeface="Arial" panose="020B0604020202020204" pitchFamily="34" charset="0"/>
                    </a:rPr>
                    <a:t>PBMCsCs</a:t>
                  </a:r>
                  <a:endParaRPr lang="en-US" altLang="en-US" sz="1800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9248" name="Group 34">
                <a:extLst>
                  <a:ext uri="{FF2B5EF4-FFF2-40B4-BE49-F238E27FC236}">
                    <a16:creationId xmlns:a16="http://schemas.microsoft.com/office/drawing/2014/main" id="{D5BA7931-7A91-4EE8-9C47-95153E309D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72202" y="2551699"/>
                <a:ext cx="1974850" cy="2183329"/>
                <a:chOff x="6172202" y="2551699"/>
                <a:chExt cx="1974850" cy="2183329"/>
              </a:xfrm>
            </p:grpSpPr>
            <p:pic>
              <p:nvPicPr>
                <p:cNvPr id="9253" name="Picture 39">
                  <a:extLst>
                    <a:ext uri="{FF2B5EF4-FFF2-40B4-BE49-F238E27FC236}">
                      <a16:creationId xmlns:a16="http://schemas.microsoft.com/office/drawing/2014/main" id="{D4D19977-6FAB-4258-B109-9C8701A605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9027" y="3787290"/>
                  <a:ext cx="70802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54" name="Picture 40">
                  <a:extLst>
                    <a:ext uri="{FF2B5EF4-FFF2-40B4-BE49-F238E27FC236}">
                      <a16:creationId xmlns:a16="http://schemas.microsoft.com/office/drawing/2014/main" id="{84126E4E-E8A4-45D9-B413-C2EA03D2BB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72202" y="3898415"/>
                  <a:ext cx="709612" cy="836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55" name="Picture 41">
                  <a:extLst>
                    <a:ext uri="{FF2B5EF4-FFF2-40B4-BE49-F238E27FC236}">
                      <a16:creationId xmlns:a16="http://schemas.microsoft.com/office/drawing/2014/main" id="{37B11C70-8ED6-4609-A8EF-BB2F1D72CF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64339" y="3771415"/>
                  <a:ext cx="709613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56" name="Picture 42">
                  <a:extLst>
                    <a:ext uri="{FF2B5EF4-FFF2-40B4-BE49-F238E27FC236}">
                      <a16:creationId xmlns:a16="http://schemas.microsoft.com/office/drawing/2014/main" id="{33753E4B-1326-4CD2-ACC9-52400B7B11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46839" y="2736365"/>
                  <a:ext cx="1504950" cy="1162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257" name="TextBox 43">
                  <a:extLst>
                    <a:ext uri="{FF2B5EF4-FFF2-40B4-BE49-F238E27FC236}">
                      <a16:creationId xmlns:a16="http://schemas.microsoft.com/office/drawing/2014/main" id="{CEC1B093-650A-4D36-856C-410923B08E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98263" y="2551699"/>
                  <a:ext cx="67839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1" dirty="0">
                      <a:latin typeface="Arial" panose="020B0604020202020204" pitchFamily="34" charset="0"/>
                    </a:rPr>
                    <a:t>D156</a:t>
                  </a:r>
                </a:p>
              </p:txBody>
            </p:sp>
          </p:grp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222B9AB6-CDBF-4C7B-8C39-D1712D8D25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64278" y="2257052"/>
                <a:ext cx="1735345" cy="89617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5B922BC-5997-415D-890F-8B82E434F4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2681" y="4745964"/>
                <a:ext cx="0" cy="46082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51" name="TextBox 37">
                <a:extLst>
                  <a:ext uri="{FF2B5EF4-FFF2-40B4-BE49-F238E27FC236}">
                    <a16:creationId xmlns:a16="http://schemas.microsoft.com/office/drawing/2014/main" id="{ADE238C3-925C-430F-91DA-0D635AA05B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133128">
                <a:off x="7497178" y="1899931"/>
                <a:ext cx="2290369" cy="645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5 vaccinated gilts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7 </a:t>
                </a:r>
                <a:r>
                  <a:rPr lang="en-US" altLang="en-US" sz="14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control</a:t>
                </a:r>
                <a:r>
                  <a:rPr lang="en-US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 gilts</a:t>
                </a:r>
              </a:p>
            </p:txBody>
          </p:sp>
          <p:sp>
            <p:nvSpPr>
              <p:cNvPr id="9252" name="TextBox 38">
                <a:extLst>
                  <a:ext uri="{FF2B5EF4-FFF2-40B4-BE49-F238E27FC236}">
                    <a16:creationId xmlns:a16="http://schemas.microsoft.com/office/drawing/2014/main" id="{2ED497DE-D6BA-4539-B3C9-F36C66EC33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9937" y="1856599"/>
                <a:ext cx="192232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latin typeface="Tahoma" panose="020B0604030504040204" pitchFamily="34" charset="0"/>
                    <a:cs typeface="Tahoma" panose="020B0604030504040204" pitchFamily="34" charset="0"/>
                  </a:rPr>
                  <a:t>n=7 control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latin typeface="Tahoma" panose="020B0604030504040204" pitchFamily="34" charset="0"/>
                    <a:cs typeface="Tahoma" panose="020B0604030504040204" pitchFamily="34" charset="0"/>
                  </a:rPr>
                  <a:t>n=7 i.u. vaccinated</a:t>
                </a:r>
              </a:p>
            </p:txBody>
          </p:sp>
        </p:grpSp>
      </p:grpSp>
      <p:sp>
        <p:nvSpPr>
          <p:cNvPr id="5" name="Rectangle 7">
            <a:extLst>
              <a:ext uri="{FF2B5EF4-FFF2-40B4-BE49-F238E27FC236}">
                <a16:creationId xmlns:a16="http://schemas.microsoft.com/office/drawing/2014/main" id="{1817CD53-2BDE-4796-8106-1F52F4C7E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6096000"/>
            <a:ext cx="6513512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200" dirty="0">
              <a:latin typeface="+mj-lt"/>
            </a:endParaRPr>
          </a:p>
          <a:p>
            <a:pPr>
              <a:defRPr/>
            </a:pPr>
            <a:r>
              <a:rPr lang="en-US" altLang="en-US" sz="1200" dirty="0">
                <a:latin typeface="+mj-lt"/>
              </a:rPr>
              <a:t>.Choudhary et al., 2021 Oct 8;39(42):6322-6332. </a:t>
            </a:r>
            <a:r>
              <a:rPr lang="en-US" altLang="en-US" sz="1200" dirty="0" err="1">
                <a:latin typeface="+mj-lt"/>
              </a:rPr>
              <a:t>doi</a:t>
            </a:r>
            <a:r>
              <a:rPr lang="en-US" altLang="en-US" sz="1200" dirty="0">
                <a:latin typeface="+mj-lt"/>
              </a:rPr>
              <a:t>: 10.1016/j.vaccine.2021.08.080. </a:t>
            </a:r>
            <a:r>
              <a:rPr lang="en-US" altLang="en-US" sz="1200" dirty="0" err="1">
                <a:latin typeface="+mj-lt"/>
              </a:rPr>
              <a:t>Epub</a:t>
            </a:r>
            <a:r>
              <a:rPr lang="en-US" altLang="en-US" sz="1200" dirty="0">
                <a:latin typeface="+mj-lt"/>
              </a:rPr>
              <a:t> 2021 Sep 15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C51DF5-5AFE-44F7-969B-3A49C4DF4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975" y="3477908"/>
            <a:ext cx="17729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114 days gestation</a:t>
            </a:r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E843FDF5-B62D-47FB-991D-64C0DFA12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999" y="5585182"/>
            <a:ext cx="787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Day 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98404C0-A74D-4E69-BEFF-A9C4A49D1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710" y="5613042"/>
            <a:ext cx="915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Day 21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210BB3-8A03-49DF-A0D1-74877733D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223" y="5613042"/>
            <a:ext cx="915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Day 42</a:t>
            </a:r>
          </a:p>
        </p:txBody>
      </p:sp>
      <p:sp>
        <p:nvSpPr>
          <p:cNvPr id="48" name="TextBox 45">
            <a:extLst>
              <a:ext uri="{FF2B5EF4-FFF2-40B4-BE49-F238E27FC236}">
                <a16:creationId xmlns:a16="http://schemas.microsoft.com/office/drawing/2014/main" id="{CB8C4B10-04E0-43A6-A4B5-D0C76088F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5732" y="5464052"/>
            <a:ext cx="894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D156 Farrow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28C57AB-60F3-4D69-8807-32C93486EF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332" t="28903" r="4839" b="48122"/>
          <a:stretch/>
        </p:blipFill>
        <p:spPr>
          <a:xfrm>
            <a:off x="9853031" y="965743"/>
            <a:ext cx="2227447" cy="14901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55C20C4F-0988-49CF-8B71-8E15D4DE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50588" cy="936625"/>
          </a:xfrm>
        </p:spPr>
        <p:txBody>
          <a:bodyPr>
            <a:normAutofit/>
          </a:bodyPr>
          <a:lstStyle/>
          <a:p>
            <a:r>
              <a:rPr altLang="en-US" sz="3200" dirty="0">
                <a:cs typeface="Tahoma" panose="020B0604030504040204" pitchFamily="34" charset="0"/>
              </a:rPr>
              <a:t>Gilt serum/mucosal antibody response to i.u. vaccines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DF4E0B-6EEF-4DB5-827F-7DFBC9D132B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982663" y="4795838"/>
            <a:ext cx="10357606" cy="1346010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alt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Summary</a:t>
            </a:r>
            <a:endParaRPr altLang="en-US" sz="2400" b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altLang="en-US" sz="24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Significant (but low) serum </a:t>
            </a:r>
            <a:r>
              <a:rPr altLang="en-US" sz="2400" b="0" i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anti-PEDVS</a:t>
            </a:r>
            <a:r>
              <a:rPr altLang="en-US" sz="24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IgG antibody titres after 3 i.u. doses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4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Significant a</a:t>
            </a:r>
            <a:r>
              <a:rPr altLang="en-US" sz="24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nti-PEDVS local IgG immune response (but not IgA)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89D046C-A040-449F-BD81-93D589282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8488" y="6065838"/>
            <a:ext cx="6513512" cy="369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200" dirty="0">
              <a:latin typeface="+mj-lt"/>
            </a:endParaRPr>
          </a:p>
          <a:p>
            <a:pPr>
              <a:defRPr/>
            </a:pPr>
            <a:r>
              <a:rPr lang="en-US" altLang="en-US" sz="1200" dirty="0">
                <a:latin typeface="+mj-lt"/>
              </a:rPr>
              <a:t>Choudhary et al., 2021 Oct 8;39(42):6322-6332. </a:t>
            </a:r>
            <a:r>
              <a:rPr lang="en-US" altLang="en-US" sz="1200" dirty="0" err="1">
                <a:latin typeface="+mj-lt"/>
              </a:rPr>
              <a:t>doi</a:t>
            </a:r>
            <a:r>
              <a:rPr lang="en-US" altLang="en-US" sz="1200" dirty="0">
                <a:latin typeface="+mj-lt"/>
              </a:rPr>
              <a:t>: 10.1016/j.vaccine.2021.08.080. </a:t>
            </a:r>
            <a:r>
              <a:rPr lang="en-US" altLang="en-US" sz="1200" dirty="0" err="1">
                <a:latin typeface="+mj-lt"/>
              </a:rPr>
              <a:t>Epub</a:t>
            </a:r>
            <a:r>
              <a:rPr lang="en-US" altLang="en-US" sz="1200" dirty="0">
                <a:latin typeface="+mj-lt"/>
              </a:rPr>
              <a:t> 2021 Sep 15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2EA437-3CD9-4251-90E7-ADA2182F2D9A}"/>
              </a:ext>
            </a:extLst>
          </p:cNvPr>
          <p:cNvSpPr/>
          <p:nvPr/>
        </p:nvSpPr>
        <p:spPr>
          <a:xfrm>
            <a:off x="3414618" y="2685108"/>
            <a:ext cx="452927" cy="159806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409E19-073A-4E47-B447-885962E8EE79}"/>
              </a:ext>
            </a:extLst>
          </p:cNvPr>
          <p:cNvSpPr/>
          <p:nvPr/>
        </p:nvSpPr>
        <p:spPr>
          <a:xfrm>
            <a:off x="3886886" y="1867933"/>
            <a:ext cx="452927" cy="244117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EAED68-A4CD-4AAF-94BE-C14ACF870840}"/>
              </a:ext>
            </a:extLst>
          </p:cNvPr>
          <p:cNvSpPr/>
          <p:nvPr/>
        </p:nvSpPr>
        <p:spPr>
          <a:xfrm>
            <a:off x="8242968" y="2180743"/>
            <a:ext cx="1310381" cy="218626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D8B072-29D9-4B0F-A381-E2E8D04DA215}"/>
              </a:ext>
            </a:extLst>
          </p:cNvPr>
          <p:cNvSpPr/>
          <p:nvPr/>
        </p:nvSpPr>
        <p:spPr>
          <a:xfrm>
            <a:off x="746256" y="4857829"/>
            <a:ext cx="9978716" cy="866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BD09E1-2387-4C1E-95C4-E7A916AEAE14}"/>
              </a:ext>
            </a:extLst>
          </p:cNvPr>
          <p:cNvSpPr/>
          <p:nvPr/>
        </p:nvSpPr>
        <p:spPr>
          <a:xfrm>
            <a:off x="746256" y="5640387"/>
            <a:ext cx="9978716" cy="629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D754D9-E3F7-4429-8381-F710835EA90F}"/>
              </a:ext>
            </a:extLst>
          </p:cNvPr>
          <p:cNvGrpSpPr/>
          <p:nvPr/>
        </p:nvGrpSpPr>
        <p:grpSpPr>
          <a:xfrm>
            <a:off x="982663" y="1217613"/>
            <a:ext cx="3846512" cy="3578225"/>
            <a:chOff x="982663" y="1217613"/>
            <a:chExt cx="3846512" cy="35782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5533B-452F-4CE0-847C-09C2AD80B8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2663" y="1217613"/>
              <a:ext cx="3846512" cy="3578225"/>
              <a:chOff x="1339702" y="1363091"/>
              <a:chExt cx="4033838" cy="3769592"/>
            </a:xfrm>
          </p:grpSpPr>
          <p:grpSp>
            <p:nvGrpSpPr>
              <p:cNvPr id="10249" name="Group 3">
                <a:extLst>
                  <a:ext uri="{FF2B5EF4-FFF2-40B4-BE49-F238E27FC236}">
                    <a16:creationId xmlns:a16="http://schemas.microsoft.com/office/drawing/2014/main" id="{492EBE82-C3CF-4BB1-87CC-9A19C5276E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39702" y="1363091"/>
                <a:ext cx="4033838" cy="3769592"/>
                <a:chOff x="881063" y="1085190"/>
                <a:chExt cx="4033837" cy="3769023"/>
              </a:xfrm>
            </p:grpSpPr>
            <p:pic>
              <p:nvPicPr>
                <p:cNvPr id="10251" name="Picture 4">
                  <a:extLst>
                    <a:ext uri="{FF2B5EF4-FFF2-40B4-BE49-F238E27FC236}">
                      <a16:creationId xmlns:a16="http://schemas.microsoft.com/office/drawing/2014/main" id="{5EA8E791-FA6E-4391-82D0-E58637CA13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526" r="47194"/>
                <a:stretch>
                  <a:fillRect/>
                </a:stretch>
              </p:blipFill>
              <p:spPr bwMode="auto">
                <a:xfrm>
                  <a:off x="881063" y="1539513"/>
                  <a:ext cx="4033837" cy="3314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52" name="TextBox 2">
                  <a:extLst>
                    <a:ext uri="{FF2B5EF4-FFF2-40B4-BE49-F238E27FC236}">
                      <a16:creationId xmlns:a16="http://schemas.microsoft.com/office/drawing/2014/main" id="{D99A3187-87C1-4653-A392-5CB5C0C489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64659" y="1085190"/>
                  <a:ext cx="3138892" cy="3890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1" dirty="0">
                      <a:latin typeface="Arial" panose="020B0604020202020204" pitchFamily="34" charset="0"/>
                    </a:rPr>
                    <a:t>Anti-PEDVS IgG in Serum</a:t>
                  </a:r>
                </a:p>
              </p:txBody>
            </p:sp>
          </p:grpSp>
          <p:sp>
            <p:nvSpPr>
              <p:cNvPr id="10250" name="TextBox 2">
                <a:extLst>
                  <a:ext uri="{FF2B5EF4-FFF2-40B4-BE49-F238E27FC236}">
                    <a16:creationId xmlns:a16="http://schemas.microsoft.com/office/drawing/2014/main" id="{DFC5B872-4BF8-47D1-AD47-8140FF09AA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544620" y="3163127"/>
                <a:ext cx="2152897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dirty="0">
                    <a:latin typeface="Arial" panose="020B0604020202020204" pitchFamily="34" charset="0"/>
                  </a:rPr>
                  <a:t>Serum Anti-PEDVS IgG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A189E5-47F5-4195-A183-AEF7F22E212D}"/>
                </a:ext>
              </a:extLst>
            </p:cNvPr>
            <p:cNvSpPr/>
            <p:nvPr/>
          </p:nvSpPr>
          <p:spPr>
            <a:xfrm>
              <a:off x="2263063" y="1794617"/>
              <a:ext cx="1134462" cy="170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02AF45-A088-437C-8606-C1F6BCD9EEB8}"/>
                </a:ext>
              </a:extLst>
            </p:cNvPr>
            <p:cNvSpPr txBox="1"/>
            <p:nvPr/>
          </p:nvSpPr>
          <p:spPr>
            <a:xfrm>
              <a:off x="2223551" y="1742765"/>
              <a:ext cx="1080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i.u. vaccine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A79B46-B376-4B3A-A08E-22C075BCD0D6}"/>
              </a:ext>
            </a:extLst>
          </p:cNvPr>
          <p:cNvGrpSpPr/>
          <p:nvPr/>
        </p:nvGrpSpPr>
        <p:grpSpPr>
          <a:xfrm>
            <a:off x="5906851" y="1284074"/>
            <a:ext cx="4321412" cy="3413339"/>
            <a:chOff x="5906851" y="1284074"/>
            <a:chExt cx="4321412" cy="3413339"/>
          </a:xfrm>
        </p:grpSpPr>
        <p:graphicFrame>
          <p:nvGraphicFramePr>
            <p:cNvPr id="10247" name="Object 1">
              <a:extLst>
                <a:ext uri="{FF2B5EF4-FFF2-40B4-BE49-F238E27FC236}">
                  <a16:creationId xmlns:a16="http://schemas.microsoft.com/office/drawing/2014/main" id="{3C5A331A-256B-4FFA-90AD-F364D0EB97F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07207"/>
                </p:ext>
              </p:extLst>
            </p:nvPr>
          </p:nvGraphicFramePr>
          <p:xfrm>
            <a:off x="5942013" y="1674813"/>
            <a:ext cx="4286250" cy="302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3" imgW="4052247" imgH="2698634" progId="Prism9.Document">
                    <p:embed/>
                  </p:oleObj>
                </mc:Choice>
                <mc:Fallback>
                  <p:oleObj name="Prism 9" r:id="rId3" imgW="4052247" imgH="2698634" progId="Prism9.Document">
                    <p:embed/>
                    <p:pic>
                      <p:nvPicPr>
                        <p:cNvPr id="10247" name="Object 1">
                          <a:extLst>
                            <a:ext uri="{FF2B5EF4-FFF2-40B4-BE49-F238E27FC236}">
                              <a16:creationId xmlns:a16="http://schemas.microsoft.com/office/drawing/2014/main" id="{3C5A331A-256B-4FFA-90AD-F364D0EB97F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42013" y="1674813"/>
                          <a:ext cx="4286250" cy="302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48" name="TextBox 2">
              <a:extLst>
                <a:ext uri="{FF2B5EF4-FFF2-40B4-BE49-F238E27FC236}">
                  <a16:creationId xmlns:a16="http://schemas.microsoft.com/office/drawing/2014/main" id="{B848E029-F522-490E-985D-FAC0E57D5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851" y="1284074"/>
              <a:ext cx="40959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latin typeface="Arial" panose="020B0604020202020204" pitchFamily="34" charset="0"/>
                </a:rPr>
                <a:t>Anti-PEDVS IgG in Uterine scraping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98DD4D-CD24-4698-A65F-DA4C4EDB02E2}"/>
                </a:ext>
              </a:extLst>
            </p:cNvPr>
            <p:cNvSpPr/>
            <p:nvPr/>
          </p:nvSpPr>
          <p:spPr>
            <a:xfrm>
              <a:off x="8357787" y="4048427"/>
              <a:ext cx="45719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7CE1BA-9765-4BB2-B790-2BB1607FB638}"/>
                </a:ext>
              </a:extLst>
            </p:cNvPr>
            <p:cNvSpPr/>
            <p:nvPr/>
          </p:nvSpPr>
          <p:spPr>
            <a:xfrm>
              <a:off x="8347106" y="4102140"/>
              <a:ext cx="1134462" cy="170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BEE4727-5801-4252-B3BE-8DC98AC2B916}"/>
                </a:ext>
              </a:extLst>
            </p:cNvPr>
            <p:cNvSpPr txBox="1"/>
            <p:nvPr/>
          </p:nvSpPr>
          <p:spPr>
            <a:xfrm>
              <a:off x="8390999" y="4001334"/>
              <a:ext cx="11480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i.u. vaccine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15299266-FE5F-49CB-A3D0-292ECB0A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0"/>
            <a:ext cx="10515600" cy="936625"/>
          </a:xfrm>
          <a:noFill/>
        </p:spPr>
        <p:txBody>
          <a:bodyPr/>
          <a:lstStyle/>
          <a:p>
            <a:pPr eaLnBrk="1" hangingPunct="1"/>
            <a:r>
              <a:rPr altLang="en-US" sz="4000" dirty="0">
                <a:cs typeface="Tahoma" panose="020B0604030504040204" pitchFamily="34" charset="0"/>
              </a:rPr>
              <a:t>Passive protection for piglets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11B0A-9420-41A9-8A9B-2C97BB600260}"/>
              </a:ext>
            </a:extLst>
          </p:cNvPr>
          <p:cNvSpPr txBox="1">
            <a:spLocks noGrp="1" noChangeArrowheads="1"/>
          </p:cNvSpPr>
          <p:nvPr>
            <p:ph sz="half" idx="11"/>
          </p:nvPr>
        </p:nvSpPr>
        <p:spPr>
          <a:xfrm>
            <a:off x="305594" y="4824379"/>
            <a:ext cx="10809287" cy="1077218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altLang="en-US" sz="2400" dirty="0">
                <a:cs typeface="Calibri" panose="020F0502020204030204" pitchFamily="34" charset="0"/>
              </a:rPr>
              <a:t>Summary: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altLang="en-US" sz="2000" b="0" dirty="0">
                <a:cs typeface="Calibri" panose="020F0502020204030204" pitchFamily="34" charset="0"/>
              </a:rPr>
              <a:t>Significant PEDVS-specific IgG in colostrum after 3 i.u. doses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altLang="en-US" sz="2000" b="0" dirty="0">
                <a:cs typeface="Calibri" panose="020F0502020204030204" pitchFamily="34" charset="0"/>
              </a:rPr>
              <a:t>Significant but relatively low anti-PEDV Spike protein neutralizing antibodies in colostrum 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C317C5C-2A42-417C-91D4-65795A29F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092" y="5994247"/>
            <a:ext cx="6513512" cy="369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200" dirty="0">
              <a:latin typeface="+mj-lt"/>
            </a:endParaRPr>
          </a:p>
          <a:p>
            <a:pPr>
              <a:defRPr/>
            </a:pPr>
            <a:r>
              <a:rPr lang="en-US" altLang="en-US" sz="1200" dirty="0">
                <a:latin typeface="+mj-lt"/>
              </a:rPr>
              <a:t>.Choudhary et al., 2021 Oct 8;39(42):6322-6332. </a:t>
            </a:r>
            <a:r>
              <a:rPr lang="en-US" altLang="en-US" sz="1200" dirty="0" err="1">
                <a:latin typeface="+mj-lt"/>
              </a:rPr>
              <a:t>doi</a:t>
            </a:r>
            <a:r>
              <a:rPr lang="en-US" altLang="en-US" sz="1200" dirty="0">
                <a:latin typeface="+mj-lt"/>
              </a:rPr>
              <a:t>: 10.1016/j.vaccine.2021.08.080. </a:t>
            </a:r>
            <a:r>
              <a:rPr lang="en-US" altLang="en-US" sz="1200" dirty="0" err="1">
                <a:latin typeface="+mj-lt"/>
              </a:rPr>
              <a:t>Epub</a:t>
            </a:r>
            <a:r>
              <a:rPr lang="en-US" altLang="en-US" sz="1200" dirty="0">
                <a:latin typeface="+mj-lt"/>
              </a:rPr>
              <a:t> 2021 Sep 15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7A2F46-C7DD-46E2-B105-93A6A346DBF0}"/>
              </a:ext>
            </a:extLst>
          </p:cNvPr>
          <p:cNvSpPr/>
          <p:nvPr/>
        </p:nvSpPr>
        <p:spPr>
          <a:xfrm>
            <a:off x="2529555" y="3341406"/>
            <a:ext cx="1406243" cy="1145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872B3D-36C1-4A81-B1C6-CB18834F2F98}"/>
              </a:ext>
            </a:extLst>
          </p:cNvPr>
          <p:cNvSpPr/>
          <p:nvPr/>
        </p:nvSpPr>
        <p:spPr>
          <a:xfrm>
            <a:off x="1931312" y="3258182"/>
            <a:ext cx="512785" cy="672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8E0C5B-2670-40BB-83E5-7D679398D0DA}"/>
              </a:ext>
            </a:extLst>
          </p:cNvPr>
          <p:cNvSpPr txBox="1"/>
          <p:nvPr/>
        </p:nvSpPr>
        <p:spPr>
          <a:xfrm>
            <a:off x="8212508" y="1794028"/>
            <a:ext cx="37050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5850" lvl="1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1800" dirty="0">
                <a:cs typeface="Calibri" panose="020F0502020204030204" pitchFamily="34" charset="0"/>
              </a:rPr>
              <a:t>Note: Positive control colostrum from gilts from previous trial  that </a:t>
            </a:r>
            <a:r>
              <a:rPr lang="en-US" altLang="en-US" sz="1800" dirty="0"/>
              <a:t>fully protected piglets against PEDV challenge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04E268A-E0E8-44AF-94E5-13A683C313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52711"/>
              </p:ext>
            </p:extLst>
          </p:nvPr>
        </p:nvGraphicFramePr>
        <p:xfrm>
          <a:off x="1492250" y="1489075"/>
          <a:ext cx="3068638" cy="339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069077" imgH="3395532" progId="Prism9.Document">
                  <p:embed/>
                </p:oleObj>
              </mc:Choice>
              <mc:Fallback>
                <p:oleObj name="Prism 9" r:id="rId2" imgW="3069077" imgH="3395532" progId="Prism9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04E268A-E0E8-44AF-94E5-13A683C313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92250" y="1489075"/>
                        <a:ext cx="3068638" cy="3395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7F095A5-B869-44AD-94B4-1CA61112E1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78862"/>
              </p:ext>
            </p:extLst>
          </p:nvPr>
        </p:nvGraphicFramePr>
        <p:xfrm>
          <a:off x="5400675" y="1431925"/>
          <a:ext cx="2811463" cy="345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2811219" imgH="3453517" progId="Prism9.Document">
                  <p:embed/>
                </p:oleObj>
              </mc:Choice>
              <mc:Fallback>
                <p:oleObj name="Prism 9" r:id="rId4" imgW="2811219" imgH="3453517" progId="Prism9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7F095A5-B869-44AD-94B4-1CA61112E1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00675" y="1431925"/>
                        <a:ext cx="2811463" cy="3452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>
            <a:extLst>
              <a:ext uri="{FF2B5EF4-FFF2-40B4-BE49-F238E27FC236}">
                <a16:creationId xmlns:a16="http://schemas.microsoft.com/office/drawing/2014/main" id="{2D691747-25F8-4EBE-805A-C568409A4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9088" y="0"/>
            <a:ext cx="10834688" cy="936625"/>
          </a:xfrm>
        </p:spPr>
        <p:txBody>
          <a:bodyPr/>
          <a:lstStyle/>
          <a:p>
            <a:pPr algn="ctr" eaLnBrk="1" hangingPunct="1"/>
            <a:r>
              <a:rPr altLang="en-US" sz="4000" dirty="0">
                <a:cs typeface="Tahoma" panose="020B0604030504040204" pitchFamily="34" charset="0"/>
              </a:rPr>
              <a:t>Piglet Growth Kinetics at Birth and Weaning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AF435E9-AC12-4181-95FC-19C985563A46}"/>
              </a:ext>
            </a:extLst>
          </p:cNvPr>
          <p:cNvSpPr txBox="1">
            <a:spLocks noGrp="1" noChangeArrowheads="1"/>
          </p:cNvSpPr>
          <p:nvPr>
            <p:ph sz="half" idx="11"/>
          </p:nvPr>
        </p:nvSpPr>
        <p:spPr>
          <a:xfrm>
            <a:off x="444500" y="5175250"/>
            <a:ext cx="10809288" cy="1446213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altLang="en-US" sz="2400" dirty="0">
                <a:cs typeface="Calibri" panose="020F0502020204030204" pitchFamily="34" charset="0"/>
              </a:rPr>
              <a:t>Preliminary Summary:</a:t>
            </a:r>
            <a:endParaRPr altLang="en-US" sz="2400" b="0" dirty="0"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altLang="en-US" sz="2400" b="0" dirty="0">
                <a:cs typeface="Calibri" panose="020F0502020204030204" pitchFamily="34" charset="0"/>
              </a:rPr>
              <a:t>Three i.u. vaccinations does not affect number of live births or still births, weight or piglets' average daily gains.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endParaRPr altLang="en-US" sz="1600" dirty="0">
              <a:latin typeface="Garamond" panose="02020404030301010803" pitchFamily="18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567E542-A78C-4744-AD7D-08A8C1D88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75" y="6042025"/>
            <a:ext cx="6513513" cy="369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200" dirty="0">
              <a:latin typeface="+mj-lt"/>
            </a:endParaRPr>
          </a:p>
          <a:p>
            <a:pPr>
              <a:defRPr/>
            </a:pPr>
            <a:r>
              <a:rPr lang="en-US" altLang="en-US" sz="1200" dirty="0">
                <a:latin typeface="+mj-lt"/>
              </a:rPr>
              <a:t>Choudhary et al., 2021 Oct 8;39(42):6322-6332. </a:t>
            </a:r>
            <a:r>
              <a:rPr lang="en-US" altLang="en-US" sz="1200" dirty="0" err="1">
                <a:latin typeface="+mj-lt"/>
              </a:rPr>
              <a:t>doi</a:t>
            </a:r>
            <a:r>
              <a:rPr lang="en-US" altLang="en-US" sz="1200" dirty="0">
                <a:latin typeface="+mj-lt"/>
              </a:rPr>
              <a:t>: 10.1016/j.vaccine.2021.08.080. </a:t>
            </a:r>
            <a:r>
              <a:rPr lang="en-US" altLang="en-US" sz="1200" dirty="0" err="1">
                <a:latin typeface="+mj-lt"/>
              </a:rPr>
              <a:t>Epub</a:t>
            </a:r>
            <a:r>
              <a:rPr lang="en-US" altLang="en-US" sz="1200" dirty="0">
                <a:latin typeface="+mj-lt"/>
              </a:rPr>
              <a:t> 2021 Sep 15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A32D2D-3D66-499A-BC2B-7764E165FDF0}"/>
              </a:ext>
            </a:extLst>
          </p:cNvPr>
          <p:cNvSpPr txBox="1"/>
          <p:nvPr/>
        </p:nvSpPr>
        <p:spPr>
          <a:xfrm>
            <a:off x="2327140" y="1024099"/>
            <a:ext cx="8188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PRELIMINARY: Just based on a few litters. Needs to be expanded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F3AC57-8919-4C83-82D2-B3B44067A1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9690618"/>
              </p:ext>
            </p:extLst>
          </p:nvPr>
        </p:nvGraphicFramePr>
        <p:xfrm>
          <a:off x="651484" y="1649924"/>
          <a:ext cx="3590925" cy="347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590553" imgH="3471525" progId="Prism9.Document">
                  <p:embed/>
                </p:oleObj>
              </mc:Choice>
              <mc:Fallback>
                <p:oleObj name="Prism 9" r:id="rId2" imgW="3590553" imgH="3471525" progId="Prism9.Documen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AF3AC57-8919-4C83-82D2-B3B44067A1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1484" y="1649924"/>
                        <a:ext cx="3590925" cy="347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1219126-D1C6-467C-A0A6-D7044B8229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83908"/>
              </p:ext>
            </p:extLst>
          </p:nvPr>
        </p:nvGraphicFramePr>
        <p:xfrm>
          <a:off x="4166580" y="1440374"/>
          <a:ext cx="3783013" cy="310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3782505" imgH="3104168" progId="Prism9.Document">
                  <p:embed/>
                </p:oleObj>
              </mc:Choice>
              <mc:Fallback>
                <p:oleObj name="Prism 9" r:id="rId4" imgW="3782505" imgH="3104168" progId="Prism9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1219126-D1C6-467C-A0A6-D7044B8229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66580" y="1440374"/>
                        <a:ext cx="3783013" cy="310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123D26D-821D-4805-922C-D8A5717ECF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88804"/>
              </p:ext>
            </p:extLst>
          </p:nvPr>
        </p:nvGraphicFramePr>
        <p:xfrm>
          <a:off x="7918585" y="1439332"/>
          <a:ext cx="3892550" cy="310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3892347" imgH="3104168" progId="Prism9.Document">
                  <p:embed/>
                </p:oleObj>
              </mc:Choice>
              <mc:Fallback>
                <p:oleObj name="Prism 9" r:id="rId6" imgW="3892347" imgH="3104168" progId="Prism9.Document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123D26D-821D-4805-922C-D8A5717ECF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18585" y="1439332"/>
                        <a:ext cx="3892550" cy="310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47">
            <a:extLst>
              <a:ext uri="{FF2B5EF4-FFF2-40B4-BE49-F238E27FC236}">
                <a16:creationId xmlns:a16="http://schemas.microsoft.com/office/drawing/2014/main" id="{54E1DCB8-623C-4DAF-ABF6-09E335165CF3}"/>
              </a:ext>
            </a:extLst>
          </p:cNvPr>
          <p:cNvGrpSpPr>
            <a:grpSpLocks/>
          </p:cNvGrpSpPr>
          <p:nvPr/>
        </p:nvGrpSpPr>
        <p:grpSpPr bwMode="auto">
          <a:xfrm>
            <a:off x="485775" y="1473083"/>
            <a:ext cx="11686975" cy="1982905"/>
            <a:chOff x="453014" y="1722864"/>
            <a:chExt cx="12282584" cy="2030962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3E390A7-7BAF-452A-8A2F-32711B4CDDE1}"/>
                </a:ext>
              </a:extLst>
            </p:cNvPr>
            <p:cNvCxnSpPr/>
            <p:nvPr/>
          </p:nvCxnSpPr>
          <p:spPr>
            <a:xfrm>
              <a:off x="3250929" y="3152216"/>
              <a:ext cx="1191241" cy="487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49" name="Group 46">
              <a:extLst>
                <a:ext uri="{FF2B5EF4-FFF2-40B4-BE49-F238E27FC236}">
                  <a16:creationId xmlns:a16="http://schemas.microsoft.com/office/drawing/2014/main" id="{0D57F7D2-C8E4-4102-9D9F-A291F009D0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14" y="1722864"/>
              <a:ext cx="12282584" cy="2030962"/>
              <a:chOff x="453014" y="1722864"/>
              <a:chExt cx="12282584" cy="2030962"/>
            </a:xfrm>
          </p:grpSpPr>
          <p:grpSp>
            <p:nvGrpSpPr>
              <p:cNvPr id="14350" name="Group 44">
                <a:extLst>
                  <a:ext uri="{FF2B5EF4-FFF2-40B4-BE49-F238E27FC236}">
                    <a16:creationId xmlns:a16="http://schemas.microsoft.com/office/drawing/2014/main" id="{C351E451-E32A-48FE-951E-45B66F319A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014" y="1751732"/>
                <a:ext cx="12282584" cy="2002094"/>
                <a:chOff x="678339" y="1707253"/>
                <a:chExt cx="12282584" cy="2002094"/>
              </a:xfrm>
            </p:grpSpPr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FC271819-EF20-4DAF-BAAD-03B6FA49F6D1}"/>
                    </a:ext>
                  </a:extLst>
                </p:cNvPr>
                <p:cNvCxnSpPr/>
                <p:nvPr/>
              </p:nvCxnSpPr>
              <p:spPr>
                <a:xfrm>
                  <a:off x="2034753" y="3084973"/>
                  <a:ext cx="1189572" cy="8129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53" name="TextBox 4">
                  <a:extLst>
                    <a:ext uri="{FF2B5EF4-FFF2-40B4-BE49-F238E27FC236}">
                      <a16:creationId xmlns:a16="http://schemas.microsoft.com/office/drawing/2014/main" id="{6D31D564-C1C0-4FC3-BE00-F3C1DBE8493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785275" y="1707253"/>
                  <a:ext cx="3175648" cy="15696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Gilt Vaccine Response:</a:t>
                  </a:r>
                </a:p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Serum antibodies</a:t>
                  </a:r>
                </a:p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Colostrum antibodies</a:t>
                  </a:r>
                </a:p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Uterine Tissue antibodies</a:t>
                  </a:r>
                </a:p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PBMCs ( IFN</a:t>
                  </a:r>
                  <a:r>
                    <a:rPr lang="el-GR" altLang="en-US" sz="1600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γ</a:t>
                  </a:r>
                  <a:r>
                    <a:rPr lang="en-US" altLang="en-US" sz="1600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 response, T cell proliferation)</a:t>
                  </a:r>
                </a:p>
              </p:txBody>
            </p:sp>
            <p:sp>
              <p:nvSpPr>
                <p:cNvPr id="14354" name="TextBox 6">
                  <a:extLst>
                    <a:ext uri="{FF2B5EF4-FFF2-40B4-BE49-F238E27FC236}">
                      <a16:creationId xmlns:a16="http://schemas.microsoft.com/office/drawing/2014/main" id="{228BDF67-3FAE-4C41-84FD-33F067389B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6246" y="2731346"/>
                  <a:ext cx="857685" cy="3063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>
                      <a:latin typeface="Arial" panose="020B0604020202020204" pitchFamily="34" charset="0"/>
                    </a:rPr>
                    <a:t>21 days</a:t>
                  </a:r>
                </a:p>
              </p:txBody>
            </p:sp>
            <p:sp>
              <p:nvSpPr>
                <p:cNvPr id="14355" name="TextBox 7">
                  <a:extLst>
                    <a:ext uri="{FF2B5EF4-FFF2-40B4-BE49-F238E27FC236}">
                      <a16:creationId xmlns:a16="http://schemas.microsoft.com/office/drawing/2014/main" id="{1A83223B-1227-4298-824C-B8FE580546D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1817080">
                  <a:off x="3115008" y="2349118"/>
                  <a:ext cx="1700296" cy="3336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latin typeface="Tahoma" panose="020B0604030504040204" pitchFamily="34" charset="0"/>
                      <a:cs typeface="Tahoma" panose="020B0604030504040204" pitchFamily="34" charset="0"/>
                    </a:rPr>
                    <a:t>Booster Vaccine</a:t>
                  </a:r>
                </a:p>
              </p:txBody>
            </p:sp>
            <p:sp>
              <p:nvSpPr>
                <p:cNvPr id="14356" name="TextBox 10">
                  <a:extLst>
                    <a:ext uri="{FF2B5EF4-FFF2-40B4-BE49-F238E27FC236}">
                      <a16:creationId xmlns:a16="http://schemas.microsoft.com/office/drawing/2014/main" id="{FE9E2467-85A4-4729-B8DD-6D4E90B51A8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1817080">
                  <a:off x="4410523" y="2437487"/>
                  <a:ext cx="1701803" cy="335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latin typeface="Tahoma" panose="020B0604030504040204" pitchFamily="34" charset="0"/>
                      <a:cs typeface="Tahoma" panose="020B0604030504040204" pitchFamily="34" charset="0"/>
                    </a:rPr>
                    <a:t>Booster Vaccine</a:t>
                  </a:r>
                </a:p>
              </p:txBody>
            </p:sp>
            <p:pic>
              <p:nvPicPr>
                <p:cNvPr id="14357" name="Picture 14">
                  <a:extLst>
                    <a:ext uri="{FF2B5EF4-FFF2-40B4-BE49-F238E27FC236}">
                      <a16:creationId xmlns:a16="http://schemas.microsoft.com/office/drawing/2014/main" id="{2D919EC6-7214-4C68-8283-F9B9931332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339" y="2624902"/>
                  <a:ext cx="1472686" cy="10844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58" name="TextBox 18">
                  <a:extLst>
                    <a:ext uri="{FF2B5EF4-FFF2-40B4-BE49-F238E27FC236}">
                      <a16:creationId xmlns:a16="http://schemas.microsoft.com/office/drawing/2014/main" id="{57215FE2-3957-484F-AB64-FA2BBD80AF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-1817080">
                  <a:off x="1781338" y="2387588"/>
                  <a:ext cx="1707833" cy="335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latin typeface="Tahoma" panose="020B0604030504040204" pitchFamily="34" charset="0"/>
                      <a:cs typeface="Tahoma" panose="020B0604030504040204" pitchFamily="34" charset="0"/>
                    </a:rPr>
                    <a:t>Primary Vaccine</a:t>
                  </a:r>
                </a:p>
              </p:txBody>
            </p:sp>
            <p:sp>
              <p:nvSpPr>
                <p:cNvPr id="14359" name="TextBox 19">
                  <a:extLst>
                    <a:ext uri="{FF2B5EF4-FFF2-40B4-BE49-F238E27FC236}">
                      <a16:creationId xmlns:a16="http://schemas.microsoft.com/office/drawing/2014/main" id="{94DC9B35-75E2-4617-B8B5-7FEE3C174B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76531" y="2725133"/>
                  <a:ext cx="1106890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600">
                      <a:latin typeface="Arial" panose="020B0604020202020204" pitchFamily="34" charset="0"/>
                    </a:rPr>
                    <a:t>21 days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B47CCB98-DC03-4002-ABC0-FC94D51A3D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49455" y="3073591"/>
                  <a:ext cx="1706778" cy="813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4361" name="Picture 37">
                  <a:extLst>
                    <a:ext uri="{FF2B5EF4-FFF2-40B4-BE49-F238E27FC236}">
                      <a16:creationId xmlns:a16="http://schemas.microsoft.com/office/drawing/2014/main" id="{CF4671FC-52FF-4674-9DE4-A8E5667879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0296" y="2492083"/>
                  <a:ext cx="1428972" cy="105280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362" name="TextBox 38">
                  <a:extLst>
                    <a:ext uri="{FF2B5EF4-FFF2-40B4-BE49-F238E27FC236}">
                      <a16:creationId xmlns:a16="http://schemas.microsoft.com/office/drawing/2014/main" id="{F7B3E184-A140-4CC0-AEA2-948F6E1D95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70099" y="2352616"/>
                  <a:ext cx="644142" cy="3346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1">
                      <a:latin typeface="Arial" panose="020B0604020202020204" pitchFamily="34" charset="0"/>
                    </a:rPr>
                    <a:t>D156</a:t>
                  </a: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916AB2E9-9F16-4313-A48C-345B9CC02B7B}"/>
                    </a:ext>
                  </a:extLst>
                </p:cNvPr>
                <p:cNvCxnSpPr>
                  <a:cxnSpLocks/>
                  <a:endCxn id="14353" idx="1"/>
                </p:cNvCxnSpPr>
                <p:nvPr/>
              </p:nvCxnSpPr>
              <p:spPr>
                <a:xfrm flipV="1">
                  <a:off x="7985951" y="2492083"/>
                  <a:ext cx="1799324" cy="405903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64" name="TextBox 32">
                  <a:extLst>
                    <a:ext uri="{FF2B5EF4-FFF2-40B4-BE49-F238E27FC236}">
                      <a16:creationId xmlns:a16="http://schemas.microsoft.com/office/drawing/2014/main" id="{84507F45-1F88-4770-B3D2-77095C3912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20934413">
                  <a:off x="8023760" y="2084665"/>
                  <a:ext cx="2146386" cy="5359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5 vaccinated gilts</a:t>
                  </a:r>
                </a:p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7 control gilts</a:t>
                  </a:r>
                </a:p>
              </p:txBody>
            </p:sp>
          </p:grpSp>
          <p:sp>
            <p:nvSpPr>
              <p:cNvPr id="14351" name="TextBox 33">
                <a:extLst>
                  <a:ext uri="{FF2B5EF4-FFF2-40B4-BE49-F238E27FC236}">
                    <a16:creationId xmlns:a16="http://schemas.microsoft.com/office/drawing/2014/main" id="{40F45E0C-78A7-4165-8D79-A6B6032CE8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378" y="1722864"/>
                <a:ext cx="1825272" cy="474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latin typeface="Tahoma" panose="020B0604030504040204" pitchFamily="34" charset="0"/>
                    <a:cs typeface="Tahoma" panose="020B0604030504040204" pitchFamily="34" charset="0"/>
                  </a:rPr>
                  <a:t>n=7 control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latin typeface="Tahoma" panose="020B0604030504040204" pitchFamily="34" charset="0"/>
                    <a:cs typeface="Tahoma" panose="020B0604030504040204" pitchFamily="34" charset="0"/>
                  </a:rPr>
                  <a:t>n=7 i.u. vaccinated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A02C6E1-4BBD-489B-A741-51289FCBA9A1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3286125"/>
            <a:ext cx="6288522" cy="2653170"/>
            <a:chOff x="6925234" y="3026831"/>
            <a:chExt cx="7266555" cy="2846965"/>
          </a:xfrm>
        </p:grpSpPr>
        <p:sp>
          <p:nvSpPr>
            <p:cNvPr id="14342" name="TextBox 20">
              <a:extLst>
                <a:ext uri="{FF2B5EF4-FFF2-40B4-BE49-F238E27FC236}">
                  <a16:creationId xmlns:a16="http://schemas.microsoft.com/office/drawing/2014/main" id="{C2059B3E-80AE-4634-80C8-5F14CC315D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6887" y="4618933"/>
              <a:ext cx="3974902" cy="125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Tahoma" panose="020B0604030504040204" pitchFamily="34" charset="0"/>
                  <a:cs typeface="Tahoma" panose="020B0604030504040204" pitchFamily="34" charset="0"/>
                </a:rPr>
                <a:t>D166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Tahoma" panose="020B0604030504040204" pitchFamily="34" charset="0"/>
                  <a:cs typeface="Tahoma" panose="020B0604030504040204" pitchFamily="34" charset="0"/>
                </a:rPr>
                <a:t>Passive protection: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latin typeface="Tahoma" panose="020B0604030504040204" pitchFamily="34" charset="0"/>
                  <a:cs typeface="Tahoma" panose="020B0604030504040204" pitchFamily="34" charset="0"/>
                </a:rPr>
                <a:t>Weigh piglets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latin typeface="Tahoma" panose="020B0604030504040204" pitchFamily="34" charset="0"/>
                  <a:cs typeface="Tahoma" panose="020B0604030504040204" pitchFamily="34" charset="0"/>
                </a:rPr>
                <a:t>Mortality Curve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latin typeface="Tahoma" panose="020B0604030504040204" pitchFamily="34" charset="0"/>
                  <a:cs typeface="Tahoma" panose="020B0604030504040204" pitchFamily="34" charset="0"/>
                </a:rPr>
                <a:t>Fecal shedding (PCR virus)</a:t>
              </a:r>
            </a:p>
          </p:txBody>
        </p:sp>
        <p:sp>
          <p:nvSpPr>
            <p:cNvPr id="14343" name="TextBox 21">
              <a:extLst>
                <a:ext uri="{FF2B5EF4-FFF2-40B4-BE49-F238E27FC236}">
                  <a16:creationId xmlns:a16="http://schemas.microsoft.com/office/drawing/2014/main" id="{B5D4C1D4-66C5-46D0-8FD4-B64C6A14B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4228" y="3505832"/>
              <a:ext cx="1612868" cy="792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Tahoma" panose="020B0604030504040204" pitchFamily="34" charset="0"/>
                  <a:cs typeface="Tahoma" panose="020B0604030504040204" pitchFamily="34" charset="0"/>
                </a:rPr>
                <a:t>Piglet PEDV Challenge D160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D704999-2811-4187-A932-2CB9A6328644}"/>
                </a:ext>
              </a:extLst>
            </p:cNvPr>
            <p:cNvCxnSpPr>
              <a:cxnSpLocks/>
            </p:cNvCxnSpPr>
            <p:nvPr/>
          </p:nvCxnSpPr>
          <p:spPr>
            <a:xfrm>
              <a:off x="8330783" y="3882298"/>
              <a:ext cx="1886104" cy="8783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345" name="Picture 34">
              <a:extLst>
                <a:ext uri="{FF2B5EF4-FFF2-40B4-BE49-F238E27FC236}">
                  <a16:creationId xmlns:a16="http://schemas.microsoft.com/office/drawing/2014/main" id="{0C3565E1-59C6-4A9C-9C41-C5767BEC1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5260" y="3089217"/>
              <a:ext cx="672280" cy="75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35">
              <a:extLst>
                <a:ext uri="{FF2B5EF4-FFF2-40B4-BE49-F238E27FC236}">
                  <a16:creationId xmlns:a16="http://schemas.microsoft.com/office/drawing/2014/main" id="{9D1B394F-8CA2-4F94-96F4-408B5A026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234" y="3026831"/>
              <a:ext cx="673787" cy="75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36">
              <a:extLst>
                <a:ext uri="{FF2B5EF4-FFF2-40B4-BE49-F238E27FC236}">
                  <a16:creationId xmlns:a16="http://schemas.microsoft.com/office/drawing/2014/main" id="{167F960F-8C08-42DE-A778-C7E651BA4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995" y="3079851"/>
              <a:ext cx="673788" cy="75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Title 3">
            <a:extLst>
              <a:ext uri="{FF2B5EF4-FFF2-40B4-BE49-F238E27FC236}">
                <a16:creationId xmlns:a16="http://schemas.microsoft.com/office/drawing/2014/main" id="{FE1E1D56-44DB-415A-95C3-88BEC7494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0"/>
            <a:ext cx="10515600" cy="9366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sz="4000" dirty="0">
                <a:ea typeface="Tahoma" panose="020B0604030504040204" pitchFamily="34" charset="0"/>
                <a:cs typeface="Tahoma" panose="020B0604030504040204" pitchFamily="34" charset="0"/>
              </a:rPr>
              <a:t>Piglet challenge study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F1A3D-58D2-401A-BD25-9AAC7C12A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Passive protection against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CD2EA-2E38-4E38-B42F-36E4498916D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95998" y="5093294"/>
            <a:ext cx="11400003" cy="1399386"/>
          </a:xfrm>
        </p:spPr>
        <p:txBody>
          <a:bodyPr>
            <a:normAutofit/>
          </a:bodyPr>
          <a:lstStyle/>
          <a:p>
            <a:r>
              <a:rPr lang="en-US" sz="2800" dirty="0"/>
              <a:t>Summary: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0" dirty="0"/>
              <a:t>Some evidence of protection from neutralizing antibodies</a:t>
            </a:r>
          </a:p>
          <a:p>
            <a:pPr marL="1257266" lvl="1" indent="-571500"/>
            <a:r>
              <a:rPr lang="en-US" sz="2400" b="0" dirty="0"/>
              <a:t>Substantial improvement </a:t>
            </a:r>
            <a:r>
              <a:rPr lang="en-US" sz="2400" dirty="0"/>
              <a:t>is </a:t>
            </a:r>
            <a:r>
              <a:rPr lang="en-US" sz="2400" b="0" dirty="0"/>
              <a:t>needed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CA1B0-C711-41B7-BEB8-84BBCDD0D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05" t="35154" r="23588" b="28267"/>
          <a:stretch/>
        </p:blipFill>
        <p:spPr>
          <a:xfrm>
            <a:off x="1089082" y="949280"/>
            <a:ext cx="7431075" cy="4226372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C97C963-6235-493B-B9BD-8082D7397D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586183"/>
              </p:ext>
            </p:extLst>
          </p:nvPr>
        </p:nvGraphicFramePr>
        <p:xfrm>
          <a:off x="9101234" y="1288715"/>
          <a:ext cx="2811463" cy="345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2811219" imgH="3453517" progId="Prism9.Document">
                  <p:embed/>
                </p:oleObj>
              </mc:Choice>
              <mc:Fallback>
                <p:oleObj name="Prism 9" r:id="rId3" imgW="2811219" imgH="3453517" progId="Prism9.Documen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C97C963-6235-493B-B9BD-8082D7397D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01234" y="1288715"/>
                        <a:ext cx="2811463" cy="3452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315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D87A1C5-BDF4-448B-AC97-8156F0AF1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1226" y="-43636"/>
            <a:ext cx="10515600" cy="936625"/>
          </a:xfrm>
          <a:noFill/>
        </p:spPr>
        <p:txBody>
          <a:bodyPr/>
          <a:lstStyle/>
          <a:p>
            <a:pPr algn="ctr" eaLnBrk="1" hangingPunct="1"/>
            <a:r>
              <a:rPr lang="en-US" altLang="en-US" sz="4000" dirty="0">
                <a:latin typeface="+mn-lt"/>
              </a:rPr>
              <a:t>Key Take Away from multi-dose vaccine trials</a:t>
            </a:r>
            <a:endParaRPr altLang="en-US" sz="4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FFBE4D-9135-4425-902F-E8D741E5E1AF}"/>
              </a:ext>
            </a:extLst>
          </p:cNvPr>
          <p:cNvGrpSpPr>
            <a:grpSpLocks/>
          </p:cNvGrpSpPr>
          <p:nvPr/>
        </p:nvGrpSpPr>
        <p:grpSpPr bwMode="auto">
          <a:xfrm>
            <a:off x="314324" y="1096962"/>
            <a:ext cx="3880913" cy="776287"/>
            <a:chOff x="9094500" y="3493067"/>
            <a:chExt cx="2823290" cy="546666"/>
          </a:xfrm>
        </p:grpSpPr>
        <p:sp>
          <p:nvSpPr>
            <p:cNvPr id="16405" name="TextBox 9">
              <a:extLst>
                <a:ext uri="{FF2B5EF4-FFF2-40B4-BE49-F238E27FC236}">
                  <a16:creationId xmlns:a16="http://schemas.microsoft.com/office/drawing/2014/main" id="{229C489C-F482-4BBA-B17A-388B81E7AB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32212" y="3602080"/>
              <a:ext cx="2385578" cy="325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latin typeface="Garamond" panose="02020404030301010803" pitchFamily="18" charset="0"/>
                </a:rPr>
                <a:t>  </a:t>
              </a:r>
              <a:r>
                <a:rPr lang="en-US" altLang="en-US" sz="2400" b="1" dirty="0">
                  <a:cs typeface="Calibri" panose="020F0502020204030204" pitchFamily="34" charset="0"/>
                </a:rPr>
                <a:t>Fertility is not affected</a:t>
              </a:r>
            </a:p>
          </p:txBody>
        </p:sp>
        <p:pic>
          <p:nvPicPr>
            <p:cNvPr id="16406" name="Graphic 10" descr="Badge Tick1 with solid fill">
              <a:extLst>
                <a:ext uri="{FF2B5EF4-FFF2-40B4-BE49-F238E27FC236}">
                  <a16:creationId xmlns:a16="http://schemas.microsoft.com/office/drawing/2014/main" id="{F7D72DD7-9E38-4A35-836F-9686D37EA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4500" y="3493067"/>
              <a:ext cx="546257" cy="546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2A7DA9-044B-4D7E-8969-2D1FA5C5BB0F}"/>
              </a:ext>
            </a:extLst>
          </p:cNvPr>
          <p:cNvGrpSpPr>
            <a:grpSpLocks/>
          </p:cNvGrpSpPr>
          <p:nvPr/>
        </p:nvGrpSpPr>
        <p:grpSpPr bwMode="auto">
          <a:xfrm>
            <a:off x="292100" y="2100532"/>
            <a:ext cx="7567613" cy="776287"/>
            <a:chOff x="747387" y="2155641"/>
            <a:chExt cx="7567273" cy="775601"/>
          </a:xfrm>
        </p:grpSpPr>
        <p:sp>
          <p:nvSpPr>
            <p:cNvPr id="16403" name="TextBox 12">
              <a:extLst>
                <a:ext uri="{FF2B5EF4-FFF2-40B4-BE49-F238E27FC236}">
                  <a16:creationId xmlns:a16="http://schemas.microsoft.com/office/drawing/2014/main" id="{3B910D4E-D5B3-4615-AC1E-D72A07308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8736" y="2220277"/>
              <a:ext cx="68159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latin typeface="+mn-lt"/>
                </a:rPr>
                <a:t>Antibody immune response (serum and mucosal)</a:t>
              </a:r>
            </a:p>
          </p:txBody>
        </p:sp>
        <p:pic>
          <p:nvPicPr>
            <p:cNvPr id="16404" name="Graphic 14" descr="Badge Tick1 with solid fill">
              <a:extLst>
                <a:ext uri="{FF2B5EF4-FFF2-40B4-BE49-F238E27FC236}">
                  <a16:creationId xmlns:a16="http://schemas.microsoft.com/office/drawing/2014/main" id="{602EBD18-6AA3-4214-969F-DDF21D79EC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87" y="2155641"/>
              <a:ext cx="750854" cy="775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00" name="TextBox 22">
            <a:extLst>
              <a:ext uri="{FF2B5EF4-FFF2-40B4-BE49-F238E27FC236}">
                <a16:creationId xmlns:a16="http://schemas.microsoft.com/office/drawing/2014/main" id="{9FE604FB-9644-48E1-8BB6-225DCD4B0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687" y="3517846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b="1" dirty="0">
              <a:latin typeface="Garamond" panose="02020404030301010803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DE80E6-2807-4249-93AC-318E387CD470}"/>
              </a:ext>
            </a:extLst>
          </p:cNvPr>
          <p:cNvGrpSpPr>
            <a:grpSpLocks/>
          </p:cNvGrpSpPr>
          <p:nvPr/>
        </p:nvGrpSpPr>
        <p:grpSpPr bwMode="auto">
          <a:xfrm>
            <a:off x="292100" y="3124180"/>
            <a:ext cx="7934325" cy="776287"/>
            <a:chOff x="740141" y="4256901"/>
            <a:chExt cx="7935110" cy="775601"/>
          </a:xfrm>
        </p:grpSpPr>
        <p:pic>
          <p:nvPicPr>
            <p:cNvPr id="16397" name="Graphic 25" descr="Badge Tick1 with solid fill">
              <a:extLst>
                <a:ext uri="{FF2B5EF4-FFF2-40B4-BE49-F238E27FC236}">
                  <a16:creationId xmlns:a16="http://schemas.microsoft.com/office/drawing/2014/main" id="{75668D54-2B36-458C-9908-A320B164FC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141" y="4256901"/>
              <a:ext cx="750961" cy="775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8" name="TextBox 26">
              <a:extLst>
                <a:ext uri="{FF2B5EF4-FFF2-40B4-BE49-F238E27FC236}">
                  <a16:creationId xmlns:a16="http://schemas.microsoft.com/office/drawing/2014/main" id="{701DD85A-7B6D-4643-BC38-B1D3C43FE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490" y="4413870"/>
              <a:ext cx="71837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latin typeface="+mn-lt"/>
                </a:rPr>
                <a:t>No negative effect on piglet weight or growth kinetics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6115839-FBBB-4E7E-97CF-D341C5405FC7}"/>
              </a:ext>
            </a:extLst>
          </p:cNvPr>
          <p:cNvGrpSpPr>
            <a:grpSpLocks/>
          </p:cNvGrpSpPr>
          <p:nvPr/>
        </p:nvGrpSpPr>
        <p:grpSpPr bwMode="auto">
          <a:xfrm>
            <a:off x="292100" y="4203246"/>
            <a:ext cx="9805988" cy="776288"/>
            <a:chOff x="772039" y="5536509"/>
            <a:chExt cx="9805107" cy="775601"/>
          </a:xfrm>
        </p:grpSpPr>
        <p:sp>
          <p:nvSpPr>
            <p:cNvPr id="16395" name="TextBox 28">
              <a:extLst>
                <a:ext uri="{FF2B5EF4-FFF2-40B4-BE49-F238E27FC236}">
                  <a16:creationId xmlns:a16="http://schemas.microsoft.com/office/drawing/2014/main" id="{D26372FD-2731-4325-931A-2A4F432D28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8040" y="5693478"/>
              <a:ext cx="90291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CA" altLang="en-US" sz="2400" b="1" dirty="0">
                  <a:latin typeface="+mn-lt"/>
                  <a:cs typeface="Tahoma" panose="020B0604030504040204" pitchFamily="34" charset="0"/>
                </a:rPr>
                <a:t>Evidence of limited passive protection against disease is present</a:t>
              </a:r>
            </a:p>
          </p:txBody>
        </p:sp>
        <p:pic>
          <p:nvPicPr>
            <p:cNvPr id="16396" name="Graphic 29" descr="Badge Tick1 with solid fill">
              <a:extLst>
                <a:ext uri="{FF2B5EF4-FFF2-40B4-BE49-F238E27FC236}">
                  <a16:creationId xmlns:a16="http://schemas.microsoft.com/office/drawing/2014/main" id="{B2E1F84D-B1CC-48ED-89D0-0E56C2024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39" y="5536509"/>
              <a:ext cx="750821" cy="775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BDC0A-FFC2-6743-8210-E9853AC5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32" y="0"/>
            <a:ext cx="10515600" cy="93694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400" dirty="0">
                <a:latin typeface="+mn-lt"/>
              </a:rPr>
              <a:t>Upcoming Trials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9FE32-13FA-4E2F-922D-911521488082}"/>
              </a:ext>
            </a:extLst>
          </p:cNvPr>
          <p:cNvSpPr txBox="1"/>
          <p:nvPr/>
        </p:nvSpPr>
        <p:spPr>
          <a:xfrm>
            <a:off x="445293" y="1092317"/>
            <a:ext cx="11301413" cy="52937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Using techniques to </a:t>
            </a:r>
            <a:r>
              <a:rPr lang="en-US" sz="2000" b="1" dirty="0">
                <a:latin typeface="+mn-lt"/>
              </a:rPr>
              <a:t>encapsulate the PEDV vaccine such as PLGA nanoparticles</a:t>
            </a:r>
            <a:r>
              <a:rPr lang="en-US" sz="2000" dirty="0">
                <a:latin typeface="+mn-lt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Vaccine cannot be spermicidal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Trial with nanoparticles is underway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Gilts did not return to estrus which is indicative that the encapsulated vaccines administered with semen did not affect fertility/fertilization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Many more adjuvants </a:t>
            </a:r>
            <a:r>
              <a:rPr lang="en-US" sz="2000" dirty="0"/>
              <a:t>can be tested within nanoparticles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We will increase the number of gilts for more extensive PEDV trial.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Natural repeated immunization at each breeding cycle should be amenable to booster immunizations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Need to establish efficacy in gilts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</a:t>
            </a:r>
            <a:r>
              <a:rPr lang="en-US" sz="2000" dirty="0">
                <a:latin typeface="+mn-lt"/>
              </a:rPr>
              <a:t>ay require i.m. vaccine but subsequent i.u. vaccines at next breeding will be the boosters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Need to establish efficacy against PRRSV or other reproductive diseases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8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BDC0A-FFC2-6743-8210-E9853AC5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14" y="0"/>
            <a:ext cx="9767756" cy="936949"/>
          </a:xfrm>
        </p:spPr>
        <p:txBody>
          <a:bodyPr>
            <a:noAutofit/>
          </a:bodyPr>
          <a:lstStyle/>
          <a:p>
            <a:r>
              <a:rPr lang="en-CA" alt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8C935-ACFF-4F47-B9FA-DFE3E9E40099}"/>
              </a:ext>
            </a:extLst>
          </p:cNvPr>
          <p:cNvSpPr txBox="1"/>
          <p:nvPr/>
        </p:nvSpPr>
        <p:spPr>
          <a:xfrm>
            <a:off x="180368" y="1357948"/>
            <a:ext cx="320459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CA" b="1" dirty="0">
                <a:latin typeface="+mn-lt"/>
              </a:rPr>
              <a:t>Previous Lab members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J. Alex Pasternak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Glenn Hamonic</a:t>
            </a:r>
            <a:endParaRPr lang="en-CA" sz="1600" dirty="0">
              <a:latin typeface="+mn-lt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CA" sz="1600" dirty="0">
                <a:latin typeface="+mn-lt"/>
              </a:rPr>
              <a:t>Milan Obradovic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CA" sz="16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CA" b="1" dirty="0">
                <a:latin typeface="+mn-lt"/>
              </a:rPr>
              <a:t>VIDO Colleagues:</a:t>
            </a:r>
            <a:br>
              <a:rPr lang="en-CA" dirty="0">
                <a:latin typeface="+mn-lt"/>
              </a:rPr>
            </a:br>
            <a:r>
              <a:rPr lang="en-US" sz="1800" dirty="0"/>
              <a:t>Nathalie Bérubé,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800" dirty="0"/>
              <a:t>Yurij Popowych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CA" sz="1600" dirty="0"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CA" b="1" dirty="0">
                <a:latin typeface="+mn-lt"/>
              </a:rPr>
              <a:t>VIDO Animal Care</a:t>
            </a: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endParaRPr lang="en-CA" dirty="0">
              <a:latin typeface="+mn-lt"/>
            </a:endParaRPr>
          </a:p>
          <a:p>
            <a:pPr marL="34290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CA" b="1" dirty="0">
                <a:latin typeface="+mn-lt"/>
              </a:rPr>
              <a:t>Prairie Swine Center</a:t>
            </a:r>
          </a:p>
          <a:p>
            <a:pPr marL="742950" lvl="1" indent="-28575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CA" dirty="0">
                <a:latin typeface="+mn-lt"/>
              </a:rPr>
              <a:t>Josi Panisson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CA" dirty="0"/>
              <a:t>Tatjana Ometlic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CA" sz="1800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B6E60A-F3EC-4E6B-8C88-8B1D31EC8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0" t="20729" r="58801" b="19647"/>
          <a:stretch/>
        </p:blipFill>
        <p:spPr>
          <a:xfrm>
            <a:off x="2642532" y="936949"/>
            <a:ext cx="9446004" cy="5438550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FB0E1B74-2A03-4F17-97F5-55A7691C6BFF}"/>
              </a:ext>
            </a:extLst>
          </p:cNvPr>
          <p:cNvSpPr/>
          <p:nvPr/>
        </p:nvSpPr>
        <p:spPr>
          <a:xfrm>
            <a:off x="3384962" y="1067391"/>
            <a:ext cx="283462" cy="290557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541FC4BF-02BC-4983-867A-F619FA60A493}"/>
              </a:ext>
            </a:extLst>
          </p:cNvPr>
          <p:cNvSpPr/>
          <p:nvPr/>
        </p:nvSpPr>
        <p:spPr>
          <a:xfrm>
            <a:off x="11347364" y="1067391"/>
            <a:ext cx="283462" cy="290557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F105E981-A53D-466F-AB31-44C5F820F825}"/>
              </a:ext>
            </a:extLst>
          </p:cNvPr>
          <p:cNvSpPr/>
          <p:nvPr/>
        </p:nvSpPr>
        <p:spPr>
          <a:xfrm>
            <a:off x="10019162" y="1067391"/>
            <a:ext cx="283462" cy="290557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EA4B8D7A-C4B0-4294-A553-4FF8DF1A8504}"/>
              </a:ext>
            </a:extLst>
          </p:cNvPr>
          <p:cNvSpPr/>
          <p:nvPr/>
        </p:nvSpPr>
        <p:spPr>
          <a:xfrm>
            <a:off x="4784195" y="1067390"/>
            <a:ext cx="283462" cy="290557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2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BDC0A-FFC2-6743-8210-E9853AC5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14" y="0"/>
            <a:ext cx="10515600" cy="936949"/>
          </a:xfrm>
        </p:spPr>
        <p:txBody>
          <a:bodyPr>
            <a:noAutofit/>
          </a:bodyPr>
          <a:lstStyle/>
          <a:p>
            <a:r>
              <a:rPr lang="en-US" altLang="en-US" sz="4800" dirty="0">
                <a:latin typeface="+mn-lt"/>
                <a:cs typeface="Arial" panose="020B0604020202020204" pitchFamily="34" charset="0"/>
              </a:rPr>
              <a:t>Pig industry: Protect breeding animals</a:t>
            </a: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09FB0-9224-43C7-A69A-896762AED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99" t="26500" r="5665" b="9505"/>
          <a:stretch/>
        </p:blipFill>
        <p:spPr>
          <a:xfrm>
            <a:off x="1132514" y="936949"/>
            <a:ext cx="9764785" cy="55309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1E0ECB-12F6-4D03-A743-8F0A0BE8A0EB}"/>
              </a:ext>
            </a:extLst>
          </p:cNvPr>
          <p:cNvSpPr/>
          <p:nvPr/>
        </p:nvSpPr>
        <p:spPr>
          <a:xfrm>
            <a:off x="5076202" y="1346278"/>
            <a:ext cx="5892411" cy="1602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6A57DD-167B-4A1E-B07A-C366D390FD87}"/>
              </a:ext>
            </a:extLst>
          </p:cNvPr>
          <p:cNvSpPr/>
          <p:nvPr/>
        </p:nvSpPr>
        <p:spPr>
          <a:xfrm>
            <a:off x="5288422" y="3025211"/>
            <a:ext cx="5892411" cy="1314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3A7FF9-2E3A-494E-A8E7-FADD2C161C28}"/>
              </a:ext>
            </a:extLst>
          </p:cNvPr>
          <p:cNvSpPr/>
          <p:nvPr/>
        </p:nvSpPr>
        <p:spPr>
          <a:xfrm>
            <a:off x="5040545" y="4339839"/>
            <a:ext cx="5892411" cy="1314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6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BFFC01-DDAC-FD4F-84B4-C1FEFAACF13D}"/>
              </a:ext>
            </a:extLst>
          </p:cNvPr>
          <p:cNvSpPr txBox="1"/>
          <p:nvPr/>
        </p:nvSpPr>
        <p:spPr>
          <a:xfrm>
            <a:off x="777043" y="2828835"/>
            <a:ext cx="4807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35531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BDC0A-FFC2-6743-8210-E9853AC5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9" y="0"/>
            <a:ext cx="10515600" cy="936949"/>
          </a:xfrm>
        </p:spPr>
        <p:txBody>
          <a:bodyPr>
            <a:noAutofit/>
          </a:bodyPr>
          <a:lstStyle/>
          <a:p>
            <a:r>
              <a:rPr lang="en-US" altLang="en-US" sz="5400" b="1" dirty="0">
                <a:latin typeface="+mn-lt"/>
                <a:cs typeface="Arial" panose="020B0604020202020204" pitchFamily="34" charset="0"/>
              </a:rPr>
              <a:t>Vaccine &amp; Infectious Disease Centre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F6D78F-6053-41DA-A359-C32E13FC7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1" t="33612" r="2844" b="9790"/>
          <a:stretch/>
        </p:blipFill>
        <p:spPr>
          <a:xfrm>
            <a:off x="352346" y="1249959"/>
            <a:ext cx="11627133" cy="50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55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2E3B-2A20-4C59-8C8D-882282B93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Comparison of immune responses between 2 trials (Not official!)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39BDE5-9C97-4251-86FB-8480495AE9C7}"/>
              </a:ext>
            </a:extLst>
          </p:cNvPr>
          <p:cNvCxnSpPr>
            <a:cxnSpLocks/>
          </p:cNvCxnSpPr>
          <p:nvPr/>
        </p:nvCxnSpPr>
        <p:spPr>
          <a:xfrm>
            <a:off x="10733519" y="1816989"/>
            <a:ext cx="0" cy="16473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A745A87-05BE-4420-97B8-04B0DF3C14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125818"/>
              </p:ext>
            </p:extLst>
          </p:nvPr>
        </p:nvGraphicFramePr>
        <p:xfrm>
          <a:off x="8867776" y="1576796"/>
          <a:ext cx="3019425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020098" imgH="3521946" progId="Prism9.Document">
                  <p:embed/>
                </p:oleObj>
              </mc:Choice>
              <mc:Fallback>
                <p:oleObj name="Prism 9" r:id="rId2" imgW="3020098" imgH="3521946" progId="Prism9.Documen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A745A87-05BE-4420-97B8-04B0DF3C14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867776" y="1576796"/>
                        <a:ext cx="3019425" cy="317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0DCEDFB-91CC-4664-B2F6-FA050D9700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045339"/>
              </p:ext>
            </p:extLst>
          </p:nvPr>
        </p:nvGraphicFramePr>
        <p:xfrm>
          <a:off x="207963" y="1052513"/>
          <a:ext cx="4678362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5923152" imgH="3174398" progId="Prism9.Document">
                  <p:embed/>
                </p:oleObj>
              </mc:Choice>
              <mc:Fallback>
                <p:oleObj name="Prism 9" r:id="rId4" imgW="5923152" imgH="3174398" progId="Prism9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0DCEDFB-91CC-4664-B2F6-FA050D9700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7963" y="1052513"/>
                        <a:ext cx="4678362" cy="317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7ACCF57-7711-4112-9494-3D3358B75C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591136"/>
              </p:ext>
            </p:extLst>
          </p:nvPr>
        </p:nvGraphicFramePr>
        <p:xfrm>
          <a:off x="5084399" y="1684746"/>
          <a:ext cx="3335337" cy="295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3989944" imgH="3540314" progId="Prism9.Document">
                  <p:embed/>
                </p:oleObj>
              </mc:Choice>
              <mc:Fallback>
                <p:oleObj name="Prism 9" r:id="rId6" imgW="3989944" imgH="3540314" progId="Prism9.Document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F7ACCF57-7711-4112-9494-3D3358B75C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84399" y="1684746"/>
                        <a:ext cx="3335337" cy="295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AC38D59-C657-4E2D-8367-E7E6205DE02D}"/>
              </a:ext>
            </a:extLst>
          </p:cNvPr>
          <p:cNvSpPr txBox="1"/>
          <p:nvPr/>
        </p:nvSpPr>
        <p:spPr>
          <a:xfrm>
            <a:off x="837369" y="4574839"/>
            <a:ext cx="91953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Nanoparticles </a:t>
            </a:r>
            <a:r>
              <a:rPr lang="en-US" sz="1800" u="sng" dirty="0"/>
              <a:t>potentially</a:t>
            </a:r>
            <a:r>
              <a:rPr lang="en-US" sz="1800" dirty="0"/>
              <a:t> increase serum and mucosal antibodies but not PEDV Neutralizing antibodies in colostrum.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Would this be sufficient for PRRSV or PPV vaccine protection against disease?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i.m. NP vaccine does not appear to augment the i.u. NP vaccine response.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Keep hunting for adjuvants that promote colostral and lactogenic immunity!</a:t>
            </a:r>
          </a:p>
        </p:txBody>
      </p:sp>
    </p:spTree>
    <p:extLst>
      <p:ext uri="{BB962C8B-B14F-4D97-AF65-F5344CB8AC3E}">
        <p14:creationId xmlns:p14="http://schemas.microsoft.com/office/powerpoint/2010/main" val="304030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4">
            <a:extLst>
              <a:ext uri="{FF2B5EF4-FFF2-40B4-BE49-F238E27FC236}">
                <a16:creationId xmlns:a16="http://schemas.microsoft.com/office/drawing/2014/main" id="{40383C5D-C90C-411C-B8B9-CEAE6E155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8" y="-30163"/>
            <a:ext cx="9944100" cy="936626"/>
          </a:xfrm>
        </p:spPr>
        <p:txBody>
          <a:bodyPr>
            <a:normAutofit fontScale="90000"/>
          </a:bodyPr>
          <a:lstStyle/>
          <a:p>
            <a:pPr algn="ctr"/>
            <a:r>
              <a:rPr altLang="en-US" sz="4000" dirty="0">
                <a:cs typeface="Tahoma" panose="020B0604030504040204" pitchFamily="34" charset="0"/>
              </a:rPr>
              <a:t>Nanoparticle formulation for PEDV i.u. vaccination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62E8A2-BC8E-4D4F-87A1-31EF195EF432}"/>
              </a:ext>
            </a:extLst>
          </p:cNvPr>
          <p:cNvSpPr/>
          <p:nvPr/>
        </p:nvSpPr>
        <p:spPr>
          <a:xfrm>
            <a:off x="1158875" y="1212850"/>
            <a:ext cx="4419600" cy="30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DC66A-7B2C-4E3B-A2C9-D0DD905F8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20763"/>
            <a:ext cx="117931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800" b="1" dirty="0">
                <a:cs typeface="Calibri" panose="020F0502020204030204" pitchFamily="34" charset="0"/>
              </a:rPr>
              <a:t>Administered 1 i.u. doses with semen followed by i.m. vaccination of Nanoparticle (PEDVS protein plus 2xTLR agonists)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en-US" sz="1800" b="1" dirty="0">
                <a:cs typeface="Calibri" panose="020F0502020204030204" pitchFamily="34" charset="0"/>
              </a:rPr>
              <a:t>Administered just semen into uterus 1 i.m. doses of Nanoparticle (PEDVS protein plus 2xTLR agonists)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1800" b="1" dirty="0">
              <a:latin typeface="Garamond" panose="02020404030301010803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B3A62F-2272-4A70-BCC4-4D7A98256413}"/>
              </a:ext>
            </a:extLst>
          </p:cNvPr>
          <p:cNvGrpSpPr>
            <a:grpSpLocks/>
          </p:cNvGrpSpPr>
          <p:nvPr/>
        </p:nvGrpSpPr>
        <p:grpSpPr bwMode="auto">
          <a:xfrm>
            <a:off x="328126" y="2100837"/>
            <a:ext cx="11732232" cy="3982163"/>
            <a:chOff x="66655" y="1584851"/>
            <a:chExt cx="12356294" cy="4395280"/>
          </a:xfrm>
        </p:grpSpPr>
        <p:sp>
          <p:nvSpPr>
            <p:cNvPr id="9223" name="TextBox 9">
              <a:extLst>
                <a:ext uri="{FF2B5EF4-FFF2-40B4-BE49-F238E27FC236}">
                  <a16:creationId xmlns:a16="http://schemas.microsoft.com/office/drawing/2014/main" id="{5321A8FC-5A55-4BC5-A332-3CAE3622A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78453" y="1584851"/>
              <a:ext cx="3344496" cy="1732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latin typeface="Tahoma" panose="020B0604030504040204" pitchFamily="34" charset="0"/>
                  <a:cs typeface="Tahoma" panose="020B0604030504040204" pitchFamily="34" charset="0"/>
                </a:rPr>
                <a:t>Gilt Vaccine Response: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ahoma" panose="020B0604030504040204" pitchFamily="34" charset="0"/>
                  <a:cs typeface="Tahoma" panose="020B0604030504040204" pitchFamily="34" charset="0"/>
                </a:rPr>
                <a:t>Serum antibodies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ahoma" panose="020B0604030504040204" pitchFamily="34" charset="0"/>
                  <a:cs typeface="Tahoma" panose="020B0604030504040204" pitchFamily="34" charset="0"/>
                </a:rPr>
                <a:t>Colostrum antibodies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ahoma" panose="020B0604030504040204" pitchFamily="34" charset="0"/>
                  <a:cs typeface="Tahoma" panose="020B0604030504040204" pitchFamily="34" charset="0"/>
                </a:rPr>
                <a:t>Uterine Tissue antibodies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ahoma" panose="020B0604030504040204" pitchFamily="34" charset="0"/>
                  <a:cs typeface="Tahoma" panose="020B0604030504040204" pitchFamily="34" charset="0"/>
                </a:rPr>
                <a:t>PBMCs (IFN</a:t>
              </a:r>
              <a:r>
                <a:rPr lang="el-GR" altLang="en-US" sz="1600" dirty="0">
                  <a:latin typeface="Tahoma" panose="020B0604030504040204" pitchFamily="34" charset="0"/>
                  <a:cs typeface="Tahoma" panose="020B0604030504040204" pitchFamily="34" charset="0"/>
                </a:rPr>
                <a:t>γ</a:t>
              </a:r>
              <a:r>
                <a:rPr lang="en-US" altLang="en-US" sz="1600" dirty="0">
                  <a:latin typeface="Tahoma" panose="020B0604030504040204" pitchFamily="34" charset="0"/>
                  <a:cs typeface="Tahoma" panose="020B0604030504040204" pitchFamily="34" charset="0"/>
                </a:rPr>
                <a:t> response, T cell proliferation)</a:t>
              </a:r>
            </a:p>
          </p:txBody>
        </p:sp>
        <p:grpSp>
          <p:nvGrpSpPr>
            <p:cNvPr id="9224" name="Group 10">
              <a:extLst>
                <a:ext uri="{FF2B5EF4-FFF2-40B4-BE49-F238E27FC236}">
                  <a16:creationId xmlns:a16="http://schemas.microsoft.com/office/drawing/2014/main" id="{A5457AF4-DFBA-4FAB-BF81-4AAF839203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55" y="1856599"/>
              <a:ext cx="12193508" cy="4123532"/>
              <a:chOff x="66655" y="1856599"/>
              <a:chExt cx="12193508" cy="4123532"/>
            </a:xfrm>
          </p:grpSpPr>
          <p:sp>
            <p:nvSpPr>
              <p:cNvPr id="9225" name="TextBox 11">
                <a:extLst>
                  <a:ext uri="{FF2B5EF4-FFF2-40B4-BE49-F238E27FC236}">
                    <a16:creationId xmlns:a16="http://schemas.microsoft.com/office/drawing/2014/main" id="{7BBBD8F3-7719-4F48-BD1F-7F1543B7E1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2847" y="3019464"/>
                <a:ext cx="950833" cy="373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Arial" panose="020B0604020202020204" pitchFamily="34" charset="0"/>
                  </a:rPr>
                  <a:t>30 days</a:t>
                </a:r>
              </a:p>
            </p:txBody>
          </p:sp>
          <p:sp>
            <p:nvSpPr>
              <p:cNvPr id="14" name="Down Arrow 62">
                <a:extLst>
                  <a:ext uri="{FF2B5EF4-FFF2-40B4-BE49-F238E27FC236}">
                    <a16:creationId xmlns:a16="http://schemas.microsoft.com/office/drawing/2014/main" id="{C0945507-73CB-491F-86AA-85604941F9CE}"/>
                  </a:ext>
                </a:extLst>
              </p:cNvPr>
              <p:cNvSpPr/>
              <p:nvPr/>
            </p:nvSpPr>
            <p:spPr>
              <a:xfrm rot="10800000">
                <a:off x="3269233" y="3444165"/>
                <a:ext cx="339405" cy="33642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29" name="TextBox 15">
                <a:extLst>
                  <a:ext uri="{FF2B5EF4-FFF2-40B4-BE49-F238E27FC236}">
                    <a16:creationId xmlns:a16="http://schemas.microsoft.com/office/drawing/2014/main" id="{682F4F9D-35CD-4506-8D18-7E59C03B34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782920">
                <a:off x="3335762" y="2334139"/>
                <a:ext cx="2371817" cy="4076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Tahoma" panose="020B0604030504040204" pitchFamily="34" charset="0"/>
                    <a:cs typeface="Tahoma" panose="020B0604030504040204" pitchFamily="34" charset="0"/>
                  </a:rPr>
                  <a:t>i.m. Booster Vaccine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A0CC097-46BB-46A3-B4F9-712360E370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1372" y="3359982"/>
                <a:ext cx="2037108" cy="876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33" name="Picture 19">
                <a:extLst>
                  <a:ext uri="{FF2B5EF4-FFF2-40B4-BE49-F238E27FC236}">
                    <a16:creationId xmlns:a16="http://schemas.microsoft.com/office/drawing/2014/main" id="{F241BEC2-7652-4F34-9B15-20E67A102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55" y="2852239"/>
                <a:ext cx="1550988" cy="1196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Down Arrow 50">
                <a:extLst>
                  <a:ext uri="{FF2B5EF4-FFF2-40B4-BE49-F238E27FC236}">
                    <a16:creationId xmlns:a16="http://schemas.microsoft.com/office/drawing/2014/main" id="{F3637071-2134-440E-BDF2-711DB6E90438}"/>
                  </a:ext>
                </a:extLst>
              </p:cNvPr>
              <p:cNvSpPr/>
              <p:nvPr/>
            </p:nvSpPr>
            <p:spPr>
              <a:xfrm rot="10800000">
                <a:off x="1355722" y="3368743"/>
                <a:ext cx="337732" cy="33642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35" name="TextBox 21">
                <a:extLst>
                  <a:ext uri="{FF2B5EF4-FFF2-40B4-BE49-F238E27FC236}">
                    <a16:creationId xmlns:a16="http://schemas.microsoft.com/office/drawing/2014/main" id="{EEA587F7-C74E-4399-A42B-D85F000FDA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5339" y="3831740"/>
                <a:ext cx="1479549" cy="373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Arial" panose="020B0604020202020204" pitchFamily="34" charset="0"/>
                  </a:rPr>
                  <a:t>2</a:t>
                </a:r>
                <a:r>
                  <a:rPr lang="en-US" altLang="en-US" sz="1600" baseline="30000" dirty="0">
                    <a:latin typeface="Arial" panose="020B0604020202020204" pitchFamily="34" charset="0"/>
                  </a:rPr>
                  <a:t>nd</a:t>
                </a:r>
                <a:r>
                  <a:rPr lang="en-US" altLang="en-US" sz="1600" dirty="0">
                    <a:latin typeface="Arial" panose="020B0604020202020204" pitchFamily="34" charset="0"/>
                  </a:rPr>
                  <a:t> Estrous</a:t>
                </a:r>
              </a:p>
            </p:txBody>
          </p:sp>
          <p:sp>
            <p:nvSpPr>
              <p:cNvPr id="9237" name="TextBox 23">
                <a:extLst>
                  <a:ext uri="{FF2B5EF4-FFF2-40B4-BE49-F238E27FC236}">
                    <a16:creationId xmlns:a16="http://schemas.microsoft.com/office/drawing/2014/main" id="{458EB9DA-DAE5-410E-9F92-6911E5834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782920">
                <a:off x="1260298" y="2402641"/>
                <a:ext cx="2308136" cy="4076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latin typeface="Tahoma" panose="020B0604030504040204" pitchFamily="34" charset="0"/>
                    <a:cs typeface="Tahoma" panose="020B0604030504040204" pitchFamily="34" charset="0"/>
                  </a:rPr>
                  <a:t>Primary i.u. Vaccine</a:t>
                </a:r>
              </a:p>
            </p:txBody>
          </p:sp>
          <p:sp>
            <p:nvSpPr>
              <p:cNvPr id="9239" name="TextBox 25">
                <a:extLst>
                  <a:ext uri="{FF2B5EF4-FFF2-40B4-BE49-F238E27FC236}">
                    <a16:creationId xmlns:a16="http://schemas.microsoft.com/office/drawing/2014/main" id="{0A0EAC93-9BDC-4943-AB31-1E8EA16DE5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16255" y="4519396"/>
                <a:ext cx="2343908" cy="1460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Passive protection: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ahoma" panose="020B0604030504040204" pitchFamily="34" charset="0"/>
                    <a:cs typeface="Tahoma" panose="020B0604030504040204" pitchFamily="34" charset="0"/>
                  </a:rPr>
                  <a:t>Weigh piglets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ahoma" panose="020B0604030504040204" pitchFamily="34" charset="0"/>
                    <a:cs typeface="Tahoma" panose="020B0604030504040204" pitchFamily="34" charset="0"/>
                  </a:rPr>
                  <a:t>Mortality Curve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Tahoma" panose="020B0604030504040204" pitchFamily="34" charset="0"/>
                    <a:cs typeface="Tahoma" panose="020B0604030504040204" pitchFamily="34" charset="0"/>
                  </a:rPr>
                  <a:t>Fecal shedding (PCR virus)</a:t>
                </a:r>
              </a:p>
            </p:txBody>
          </p:sp>
          <p:sp>
            <p:nvSpPr>
              <p:cNvPr id="9240" name="TextBox 26">
                <a:extLst>
                  <a:ext uri="{FF2B5EF4-FFF2-40B4-BE49-F238E27FC236}">
                    <a16:creationId xmlns:a16="http://schemas.microsoft.com/office/drawing/2014/main" id="{4B9B1B88-BF33-4EB1-84D0-95FBCA7158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3115" y="3846881"/>
                <a:ext cx="1698625" cy="917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Piglet PEDV Challenge, 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3 days of age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94F96C69-5385-436D-8CF2-52128DEBDC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6140" y="4745964"/>
                <a:ext cx="1523140" cy="68335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9502D8C-4B47-4D09-AE85-511D5AD653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4731" y="3381553"/>
                <a:ext cx="3038439" cy="10846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243" name="Picture 29" descr="File:Blood drop.svg - Wikimedia Commons">
                <a:extLst>
                  <a:ext uri="{FF2B5EF4-FFF2-40B4-BE49-F238E27FC236}">
                    <a16:creationId xmlns:a16="http://schemas.microsoft.com/office/drawing/2014/main" id="{47AF3E53-D9C2-4DC9-BF48-4222E9AF5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0486" y="4946628"/>
                <a:ext cx="282575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5" name="Picture 31" descr="File:Blood drop.svg - Wikimedia Commons">
                <a:extLst>
                  <a:ext uri="{FF2B5EF4-FFF2-40B4-BE49-F238E27FC236}">
                    <a16:creationId xmlns:a16="http://schemas.microsoft.com/office/drawing/2014/main" id="{C367DE89-1BA2-472F-A520-A23B3D2AE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2246" y="4899152"/>
                <a:ext cx="282575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6" name="Picture 32" descr="File:Blood drop.svg - Wikimedia Commons">
                <a:extLst>
                  <a:ext uri="{FF2B5EF4-FFF2-40B4-BE49-F238E27FC236}">
                    <a16:creationId xmlns:a16="http://schemas.microsoft.com/office/drawing/2014/main" id="{411C02C1-00E6-46D9-94A7-57B3FB930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2939" y="3739665"/>
                <a:ext cx="282575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58" name="Picture 44" descr="File:Blood drop.svg - Wikimedia Commons">
                <a:extLst>
                  <a:ext uri="{FF2B5EF4-FFF2-40B4-BE49-F238E27FC236}">
                    <a16:creationId xmlns:a16="http://schemas.microsoft.com/office/drawing/2014/main" id="{EE63BC3F-37B1-47E2-9B38-44B8D3887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5777" y="4255603"/>
                <a:ext cx="566737" cy="925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248" name="Group 34">
                <a:extLst>
                  <a:ext uri="{FF2B5EF4-FFF2-40B4-BE49-F238E27FC236}">
                    <a16:creationId xmlns:a16="http://schemas.microsoft.com/office/drawing/2014/main" id="{D5BA7931-7A91-4EE8-9C47-95153E309D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72202" y="2551699"/>
                <a:ext cx="1974850" cy="2183329"/>
                <a:chOff x="6172202" y="2551699"/>
                <a:chExt cx="1974850" cy="2183329"/>
              </a:xfrm>
            </p:grpSpPr>
            <p:pic>
              <p:nvPicPr>
                <p:cNvPr id="9253" name="Picture 39">
                  <a:extLst>
                    <a:ext uri="{FF2B5EF4-FFF2-40B4-BE49-F238E27FC236}">
                      <a16:creationId xmlns:a16="http://schemas.microsoft.com/office/drawing/2014/main" id="{D4D19977-6FAB-4258-B109-9C8701A605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9027" y="3787290"/>
                  <a:ext cx="708025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54" name="Picture 40">
                  <a:extLst>
                    <a:ext uri="{FF2B5EF4-FFF2-40B4-BE49-F238E27FC236}">
                      <a16:creationId xmlns:a16="http://schemas.microsoft.com/office/drawing/2014/main" id="{84126E4E-E8A4-45D9-B413-C2EA03D2BB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72202" y="3898415"/>
                  <a:ext cx="709612" cy="836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55" name="Picture 41">
                  <a:extLst>
                    <a:ext uri="{FF2B5EF4-FFF2-40B4-BE49-F238E27FC236}">
                      <a16:creationId xmlns:a16="http://schemas.microsoft.com/office/drawing/2014/main" id="{37B11C70-8ED6-4609-A8EF-BB2F1D72CF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64339" y="3771415"/>
                  <a:ext cx="709613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256" name="Picture 42">
                  <a:extLst>
                    <a:ext uri="{FF2B5EF4-FFF2-40B4-BE49-F238E27FC236}">
                      <a16:creationId xmlns:a16="http://schemas.microsoft.com/office/drawing/2014/main" id="{33753E4B-1326-4CD2-ACC9-52400B7B11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46839" y="2736365"/>
                  <a:ext cx="1504950" cy="1162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257" name="TextBox 43">
                  <a:extLst>
                    <a:ext uri="{FF2B5EF4-FFF2-40B4-BE49-F238E27FC236}">
                      <a16:creationId xmlns:a16="http://schemas.microsoft.com/office/drawing/2014/main" id="{CEC1B093-650A-4D36-856C-410923B08E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98263" y="2551699"/>
                  <a:ext cx="761816" cy="407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1" dirty="0">
                      <a:latin typeface="Arial" panose="020B0604020202020204" pitchFamily="34" charset="0"/>
                    </a:rPr>
                    <a:t>D114</a:t>
                  </a:r>
                </a:p>
              </p:txBody>
            </p:sp>
          </p:grp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222B9AB6-CDBF-4C7B-8C39-D1712D8D25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64278" y="2257052"/>
                <a:ext cx="1735345" cy="89617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5B922BC-5997-415D-890F-8B82E434F4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2681" y="4745964"/>
                <a:ext cx="0" cy="46082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51" name="TextBox 37">
                <a:extLst>
                  <a:ext uri="{FF2B5EF4-FFF2-40B4-BE49-F238E27FC236}">
                    <a16:creationId xmlns:a16="http://schemas.microsoft.com/office/drawing/2014/main" id="{ADE238C3-925C-430F-91DA-0D635AA05B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133128">
                <a:off x="7497178" y="1899931"/>
                <a:ext cx="2290369" cy="645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4 vaccinated gilts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4 </a:t>
                </a:r>
                <a:r>
                  <a:rPr lang="en-US" altLang="en-US" sz="14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control</a:t>
                </a:r>
                <a:r>
                  <a:rPr lang="en-US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 gilts</a:t>
                </a:r>
              </a:p>
            </p:txBody>
          </p:sp>
          <p:sp>
            <p:nvSpPr>
              <p:cNvPr id="9252" name="TextBox 38">
                <a:extLst>
                  <a:ext uri="{FF2B5EF4-FFF2-40B4-BE49-F238E27FC236}">
                    <a16:creationId xmlns:a16="http://schemas.microsoft.com/office/drawing/2014/main" id="{2ED497DE-D6BA-4539-B3C9-F36C66EC33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9937" y="1856599"/>
                <a:ext cx="2490536" cy="57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n=4 i.m. control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n=4 i.u./i.m. vaccinated</a:t>
                </a:r>
              </a:p>
            </p:txBody>
          </p:sp>
        </p:grpSp>
      </p:grpSp>
      <p:sp>
        <p:nvSpPr>
          <p:cNvPr id="5" name="Rectangle 7">
            <a:extLst>
              <a:ext uri="{FF2B5EF4-FFF2-40B4-BE49-F238E27FC236}">
                <a16:creationId xmlns:a16="http://schemas.microsoft.com/office/drawing/2014/main" id="{1817CD53-2BDE-4796-8106-1F52F4C7E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6096000"/>
            <a:ext cx="6513512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200" dirty="0">
              <a:latin typeface="+mj-lt"/>
            </a:endParaRPr>
          </a:p>
          <a:p>
            <a:pPr>
              <a:defRPr/>
            </a:pPr>
            <a:r>
              <a:rPr lang="en-US" altLang="en-US" sz="1200" dirty="0">
                <a:latin typeface="+mj-lt"/>
              </a:rPr>
              <a:t>.Choudhary et al., 2021 Oct 8;39(42):6322-6332. </a:t>
            </a:r>
            <a:r>
              <a:rPr lang="en-US" altLang="en-US" sz="1200" dirty="0" err="1">
                <a:latin typeface="+mj-lt"/>
              </a:rPr>
              <a:t>doi</a:t>
            </a:r>
            <a:r>
              <a:rPr lang="en-US" altLang="en-US" sz="1200" dirty="0">
                <a:latin typeface="+mj-lt"/>
              </a:rPr>
              <a:t>: 10.1016/j.vaccine.2021.08.080. </a:t>
            </a:r>
            <a:r>
              <a:rPr lang="en-US" altLang="en-US" sz="1200" dirty="0" err="1">
                <a:latin typeface="+mj-lt"/>
              </a:rPr>
              <a:t>Epub</a:t>
            </a:r>
            <a:r>
              <a:rPr lang="en-US" altLang="en-US" sz="1200" dirty="0">
                <a:latin typeface="+mj-lt"/>
              </a:rPr>
              <a:t> 2021 Sep 15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C51DF5-5AFE-44F7-969B-3A49C4DF4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328" y="3429000"/>
            <a:ext cx="17729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114 days gestation</a:t>
            </a:r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E843FDF5-B62D-47FB-991D-64C0DFA12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999" y="5585182"/>
            <a:ext cx="787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Day 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210BB3-8A03-49DF-A0D1-74877733D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534" y="5587050"/>
            <a:ext cx="915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Day 30</a:t>
            </a:r>
          </a:p>
        </p:txBody>
      </p:sp>
      <p:sp>
        <p:nvSpPr>
          <p:cNvPr id="48" name="TextBox 45">
            <a:extLst>
              <a:ext uri="{FF2B5EF4-FFF2-40B4-BE49-F238E27FC236}">
                <a16:creationId xmlns:a16="http://schemas.microsoft.com/office/drawing/2014/main" id="{CB8C4B10-04E0-43A6-A4B5-D0C76088F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390" y="5523669"/>
            <a:ext cx="894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D114 Farrow</a:t>
            </a:r>
          </a:p>
        </p:txBody>
      </p:sp>
      <p:sp>
        <p:nvSpPr>
          <p:cNvPr id="52" name="TextBox 45">
            <a:extLst>
              <a:ext uri="{FF2B5EF4-FFF2-40B4-BE49-F238E27FC236}">
                <a16:creationId xmlns:a16="http://schemas.microsoft.com/office/drawing/2014/main" id="{9728738B-C607-4033-B564-FF7896318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430" y="5449669"/>
            <a:ext cx="10576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D100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PBMCs</a:t>
            </a:r>
          </a:p>
        </p:txBody>
      </p:sp>
    </p:spTree>
    <p:extLst>
      <p:ext uri="{BB962C8B-B14F-4D97-AF65-F5344CB8AC3E}">
        <p14:creationId xmlns:p14="http://schemas.microsoft.com/office/powerpoint/2010/main" val="2852289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4">
            <a:extLst>
              <a:ext uri="{FF2B5EF4-FFF2-40B4-BE49-F238E27FC236}">
                <a16:creationId xmlns:a16="http://schemas.microsoft.com/office/drawing/2014/main" id="{0FCE0B47-0991-42DA-B49C-211246C2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00"/>
            <a:ext cx="10515600" cy="936625"/>
          </a:xfrm>
        </p:spPr>
        <p:txBody>
          <a:bodyPr/>
          <a:lstStyle/>
          <a:p>
            <a:pPr algn="ctr" eaLnBrk="1" hangingPunct="1"/>
            <a:r>
              <a:rPr altLang="en-US" sz="3600" dirty="0">
                <a:cs typeface="Tahoma" panose="020B0604030504040204" pitchFamily="34" charset="0"/>
              </a:rPr>
              <a:t>Gilt cell-mediated immune responses in blood cells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66540D-05C2-4E4E-A4CD-03E45881723D}"/>
              </a:ext>
            </a:extLst>
          </p:cNvPr>
          <p:cNvSpPr/>
          <p:nvPr/>
        </p:nvSpPr>
        <p:spPr>
          <a:xfrm>
            <a:off x="487363" y="5222875"/>
            <a:ext cx="8361362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E0BC4-BB04-4B2E-8FAE-2CAFFC1549D1}"/>
              </a:ext>
            </a:extLst>
          </p:cNvPr>
          <p:cNvSpPr/>
          <p:nvPr/>
        </p:nvSpPr>
        <p:spPr>
          <a:xfrm>
            <a:off x="355600" y="5799138"/>
            <a:ext cx="10901363" cy="630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103F82CA-20DE-4BB0-985B-05F28A5A1C7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058353" y="3531222"/>
            <a:ext cx="5800547" cy="1631216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 No PEDVS-specific IFN</a:t>
            </a:r>
            <a:r>
              <a:rPr altLang="en-US" sz="2000" b="0" dirty="0">
                <a:latin typeface="Symbol" panose="05050102010706020507" pitchFamily="18" charset="2"/>
                <a:cs typeface="Calibri" panose="020F0502020204030204" pitchFamily="34" charset="0"/>
              </a:rPr>
              <a:t>g</a:t>
            </a:r>
            <a:r>
              <a:rPr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response after 3 i.u. doses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Likely due to poor T cell epitopes in PEDVS antigen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Repeat trial with PEDVS with optimized T cell epitope</a:t>
            </a:r>
            <a:endParaRPr alt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66FFEC8-F19B-4BE5-AC6B-4BF53C84F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044" y="6048376"/>
            <a:ext cx="7447552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1200" dirty="0">
              <a:latin typeface="+mj-lt"/>
            </a:endParaRPr>
          </a:p>
          <a:p>
            <a:pPr>
              <a:defRPr/>
            </a:pPr>
            <a:r>
              <a:rPr lang="en-US" altLang="en-US" sz="1400" dirty="0">
                <a:latin typeface="+mj-lt"/>
              </a:rPr>
              <a:t>Choudhary et al., 2021 Oct 8;39(42):6322-6332. </a:t>
            </a:r>
            <a:r>
              <a:rPr lang="en-US" altLang="en-US" sz="1400" dirty="0" err="1">
                <a:latin typeface="+mj-lt"/>
              </a:rPr>
              <a:t>doi</a:t>
            </a:r>
            <a:r>
              <a:rPr lang="en-US" altLang="en-US" sz="1400" dirty="0">
                <a:latin typeface="+mj-lt"/>
              </a:rPr>
              <a:t>: 10.1016/j.vaccine.2021.08.080. </a:t>
            </a:r>
            <a:r>
              <a:rPr lang="en-US" altLang="en-US" sz="1400" dirty="0" err="1">
                <a:latin typeface="+mj-lt"/>
              </a:rPr>
              <a:t>Epub</a:t>
            </a:r>
            <a:r>
              <a:rPr lang="en-US" altLang="en-US" sz="1400" dirty="0">
                <a:latin typeface="+mj-lt"/>
              </a:rPr>
              <a:t> 2021 Sep 15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C1455-BF83-4EA8-894B-E82507FD0BD0}"/>
              </a:ext>
            </a:extLst>
          </p:cNvPr>
          <p:cNvSpPr txBox="1"/>
          <p:nvPr/>
        </p:nvSpPr>
        <p:spPr>
          <a:xfrm>
            <a:off x="5058353" y="1660570"/>
            <a:ext cx="3760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Bioinformatic analysis indicates that PEDV has poor T cell epitopes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Antigen redesign is underway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327DDCD-AD98-42CD-B213-1DAC914D5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8730127"/>
              </p:ext>
            </p:extLst>
          </p:nvPr>
        </p:nvGraphicFramePr>
        <p:xfrm>
          <a:off x="391489" y="1058862"/>
          <a:ext cx="4341011" cy="5270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282277" imgH="3986905" progId="Prism9.Document">
                  <p:embed/>
                </p:oleObj>
              </mc:Choice>
              <mc:Fallback>
                <p:oleObj name="Prism 9" r:id="rId2" imgW="3282277" imgH="3986905" progId="Prism9.Documen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327DDCD-AD98-42CD-B213-1DAC914D5A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1489" y="1058862"/>
                        <a:ext cx="4341011" cy="5270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69069CC-7CEA-4F91-96DA-D8A4FC1EB0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63" t="24792" r="78819" b="55815"/>
          <a:stretch/>
        </p:blipFill>
        <p:spPr>
          <a:xfrm>
            <a:off x="8818503" y="1323470"/>
            <a:ext cx="1375873" cy="17689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77C8CA7-D050-4E1C-8740-94ABE69B4E75}"/>
              </a:ext>
            </a:extLst>
          </p:cNvPr>
          <p:cNvSpPr/>
          <p:nvPr/>
        </p:nvSpPr>
        <p:spPr>
          <a:xfrm>
            <a:off x="1761939" y="2599348"/>
            <a:ext cx="995501" cy="165930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5A3B8E-BAB0-45CC-9C3C-42962E6AF3A4}"/>
              </a:ext>
            </a:extLst>
          </p:cNvPr>
          <p:cNvSpPr/>
          <p:nvPr/>
        </p:nvSpPr>
        <p:spPr>
          <a:xfrm>
            <a:off x="2871468" y="2599348"/>
            <a:ext cx="995501" cy="165930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" grpId="0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BDC0A-FFC2-6743-8210-E9853AC5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37" y="0"/>
            <a:ext cx="10515600" cy="936949"/>
          </a:xfrm>
        </p:spPr>
        <p:txBody>
          <a:bodyPr>
            <a:noAutofit/>
          </a:bodyPr>
          <a:lstStyle/>
          <a:p>
            <a:r>
              <a:rPr lang="en-US" altLang="en-US" sz="2800" dirty="0">
                <a:latin typeface="+mn-lt"/>
                <a:cs typeface="Arial" panose="020B0604020202020204" pitchFamily="34" charset="0"/>
              </a:rPr>
              <a:t>Immunotyping of cells collected from uterine flush post-breeding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07006-0690-4E77-9832-4897F60EF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26" t="25537" r="8762" b="16762"/>
          <a:stretch/>
        </p:blipFill>
        <p:spPr>
          <a:xfrm>
            <a:off x="612396" y="1020839"/>
            <a:ext cx="10830188" cy="5433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1A1929-85A2-47A5-A015-A646AC6CCC77}"/>
              </a:ext>
            </a:extLst>
          </p:cNvPr>
          <p:cNvSpPr txBox="1"/>
          <p:nvPr/>
        </p:nvSpPr>
        <p:spPr>
          <a:xfrm>
            <a:off x="276837" y="1719743"/>
            <a:ext cx="2483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immune cells are present in the uterus after breeding??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2673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BDC0A-FFC2-6743-8210-E9853AC5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14" y="0"/>
            <a:ext cx="10515600" cy="936949"/>
          </a:xfrm>
        </p:spPr>
        <p:txBody>
          <a:bodyPr>
            <a:noAutofit/>
          </a:bodyPr>
          <a:lstStyle/>
          <a:p>
            <a:r>
              <a:rPr lang="en-US" altLang="en-US" sz="4800" dirty="0">
                <a:latin typeface="+mn-lt"/>
              </a:rPr>
              <a:t>In vitro studies with sperm</a:t>
            </a: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680B1-AF28-427F-9705-AE3680B4A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05" t="29385" r="4978" b="14357"/>
          <a:stretch/>
        </p:blipFill>
        <p:spPr>
          <a:xfrm>
            <a:off x="453014" y="936949"/>
            <a:ext cx="11065070" cy="54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5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BDC0A-FFC2-6743-8210-E9853AC5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14" y="0"/>
            <a:ext cx="10515600" cy="936949"/>
          </a:xfrm>
        </p:spPr>
        <p:txBody>
          <a:bodyPr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4800" dirty="0">
                <a:cs typeface="Calibri" panose="020F0502020204030204" pitchFamily="34" charset="0"/>
              </a:rPr>
              <a:t>Semen analysis: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A0EF30-232E-4D53-AFFF-714A93A62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33" t="25778" r="20031" b="14117"/>
          <a:stretch/>
        </p:blipFill>
        <p:spPr>
          <a:xfrm>
            <a:off x="172274" y="936949"/>
            <a:ext cx="5471370" cy="5276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C3BE33-D1F9-43D0-94CD-BC1716CEC479}"/>
              </a:ext>
            </a:extLst>
          </p:cNvPr>
          <p:cNvSpPr txBox="1"/>
          <p:nvPr/>
        </p:nvSpPr>
        <p:spPr>
          <a:xfrm>
            <a:off x="658027" y="3957047"/>
            <a:ext cx="435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tested recombinant subunit proteins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ACE07-06ED-4FA6-9280-D1ACC3438262}"/>
              </a:ext>
            </a:extLst>
          </p:cNvPr>
          <p:cNvSpPr txBox="1"/>
          <p:nvPr/>
        </p:nvSpPr>
        <p:spPr>
          <a:xfrm>
            <a:off x="172274" y="4979519"/>
            <a:ext cx="547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Subunit proteins + Triple </a:t>
            </a:r>
            <a:r>
              <a:rPr lang="en-US" dirty="0" err="1"/>
              <a:t>Adjvuant</a:t>
            </a:r>
            <a:r>
              <a:rPr lang="en-US" dirty="0"/>
              <a:t> are not spermicidal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025C05-34E1-4967-AB56-633A4F91F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04" t="25778" r="5597" b="44206"/>
          <a:stretch/>
        </p:blipFill>
        <p:spPr>
          <a:xfrm>
            <a:off x="6096000" y="1809075"/>
            <a:ext cx="5674539" cy="35324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EF0D92-04BC-47DD-AF1C-0762D9773405}"/>
              </a:ext>
            </a:extLst>
          </p:cNvPr>
          <p:cNvSpPr/>
          <p:nvPr/>
        </p:nvSpPr>
        <p:spPr>
          <a:xfrm>
            <a:off x="136733" y="4326379"/>
            <a:ext cx="5759865" cy="1211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ED60-095C-4339-9AA8-19127F190D0F}"/>
              </a:ext>
            </a:extLst>
          </p:cNvPr>
          <p:cNvSpPr/>
          <p:nvPr/>
        </p:nvSpPr>
        <p:spPr>
          <a:xfrm>
            <a:off x="209659" y="2734654"/>
            <a:ext cx="2627546" cy="547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2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BDC0A-FFC2-6743-8210-E9853AC5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501"/>
            <a:ext cx="10515600" cy="936949"/>
          </a:xfrm>
        </p:spPr>
        <p:txBody>
          <a:bodyPr>
            <a:noAutofit/>
          </a:bodyPr>
          <a:lstStyle/>
          <a:p>
            <a:r>
              <a:rPr lang="en-US" altLang="en-US" sz="3200" dirty="0">
                <a:latin typeface="+mn-lt"/>
                <a:cs typeface="Arial" panose="020B0604020202020204" pitchFamily="34" charset="0"/>
              </a:rPr>
              <a:t>Industry practices make the uterus accessible for vaccination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988C8-4583-487E-AC9B-2F64A91BE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" t="20729" r="50527" b="2578"/>
          <a:stretch/>
        </p:blipFill>
        <p:spPr>
          <a:xfrm>
            <a:off x="218113" y="1233182"/>
            <a:ext cx="11646337" cy="52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5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CABD07EB-6C83-4AE5-9974-2FB2B622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0"/>
            <a:ext cx="10515600" cy="936625"/>
          </a:xfrm>
        </p:spPr>
        <p:txBody>
          <a:bodyPr>
            <a:normAutofit/>
          </a:bodyPr>
          <a:lstStyle/>
          <a:p>
            <a:r>
              <a:rPr altLang="en-US" sz="4400" dirty="0">
                <a:cs typeface="Tahoma" panose="020B0604030504040204" pitchFamily="34" charset="0"/>
              </a:rPr>
              <a:t>Artificial insemination and vaccination</a:t>
            </a:r>
          </a:p>
        </p:txBody>
      </p:sp>
      <p:pic>
        <p:nvPicPr>
          <p:cNvPr id="12" name="Content Placeholder 11" descr="Created using Bio renderTimeline&#10;&#10;Description automatically generated">
            <a:extLst>
              <a:ext uri="{FF2B5EF4-FFF2-40B4-BE49-F238E27FC236}">
                <a16:creationId xmlns:a16="http://schemas.microsoft.com/office/drawing/2014/main" id="{B877CEE4-B081-406D-B5DF-752A92440B8E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 rotWithShape="1">
          <a:blip r:embed="rId2"/>
          <a:srcRect b="26370"/>
          <a:stretch/>
        </p:blipFill>
        <p:spPr>
          <a:xfrm>
            <a:off x="595528" y="1098418"/>
            <a:ext cx="11180576" cy="5303918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C5A1FF-EA30-4E2E-A374-5E173DC40D57}"/>
              </a:ext>
            </a:extLst>
          </p:cNvPr>
          <p:cNvSpPr txBox="1"/>
          <p:nvPr/>
        </p:nvSpPr>
        <p:spPr>
          <a:xfrm>
            <a:off x="8109483" y="1288946"/>
            <a:ext cx="48435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Protection: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Gilts from reproductive disease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Protects young piglets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BDC0A-FFC2-6743-8210-E9853AC5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279"/>
            <a:ext cx="10515600" cy="936949"/>
          </a:xfrm>
        </p:spPr>
        <p:txBody>
          <a:bodyPr>
            <a:noAutofit/>
          </a:bodyPr>
          <a:lstStyle/>
          <a:p>
            <a:r>
              <a:rPr lang="en-US" altLang="en-US" sz="3200" dirty="0">
                <a:latin typeface="+mn-lt"/>
                <a:cs typeface="Arial" panose="020B0604020202020204" pitchFamily="34" charset="0"/>
              </a:rPr>
              <a:t>What do we know about the uterine immune system in pig?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F869A-E832-46D8-8DE2-4B605DE02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20" t="22171" r="4908" b="13738"/>
          <a:stretch/>
        </p:blipFill>
        <p:spPr>
          <a:xfrm>
            <a:off x="864066" y="911782"/>
            <a:ext cx="10259737" cy="56148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3D8572-1C7F-48BE-8A9F-EE8DAE750337}"/>
              </a:ext>
            </a:extLst>
          </p:cNvPr>
          <p:cNvSpPr/>
          <p:nvPr/>
        </p:nvSpPr>
        <p:spPr>
          <a:xfrm>
            <a:off x="4715853" y="2108765"/>
            <a:ext cx="5892411" cy="808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8F1353-3B10-407B-A4D6-C81C75A91E5B}"/>
              </a:ext>
            </a:extLst>
          </p:cNvPr>
          <p:cNvSpPr/>
          <p:nvPr/>
        </p:nvSpPr>
        <p:spPr>
          <a:xfrm>
            <a:off x="4715853" y="2922661"/>
            <a:ext cx="5892411" cy="1012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6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BDC0A-FFC2-6743-8210-E9853AC5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14" y="0"/>
            <a:ext cx="10515600" cy="936949"/>
          </a:xfrm>
        </p:spPr>
        <p:txBody>
          <a:bodyPr>
            <a:noAutofit/>
          </a:bodyPr>
          <a:lstStyle/>
          <a:p>
            <a:r>
              <a:rPr lang="en-US" altLang="en-US" sz="4400" dirty="0">
                <a:latin typeface="+mn-lt"/>
                <a:cs typeface="Arial" panose="020B0604020202020204" pitchFamily="34" charset="0"/>
              </a:rPr>
              <a:t>To be accepted by the </a:t>
            </a:r>
            <a:r>
              <a:rPr lang="en-US" altLang="en-US" sz="4000" dirty="0">
                <a:latin typeface="+mn-lt"/>
                <a:cs typeface="Arial" panose="020B0604020202020204" pitchFamily="34" charset="0"/>
              </a:rPr>
              <a:t>pig industry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C00809-5F25-41DC-8833-A4D353B92F4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3014" y="1266092"/>
            <a:ext cx="11534854" cy="492369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dirty="0">
                <a:cs typeface="Calibri" panose="020F0502020204030204" pitchFamily="34" charset="0"/>
              </a:rPr>
              <a:t>Intrauterine vaccines:</a:t>
            </a:r>
          </a:p>
          <a:p>
            <a:pPr lvl="1" eaLnBrk="1" hangingPunct="1">
              <a:defRPr/>
            </a:pPr>
            <a:r>
              <a:rPr lang="en-US" sz="2800" dirty="0">
                <a:cs typeface="Calibri" panose="020F0502020204030204" pitchFamily="34" charset="0"/>
              </a:rPr>
              <a:t>Must not kill sperm</a:t>
            </a:r>
          </a:p>
          <a:p>
            <a:pPr lvl="2">
              <a:defRPr/>
            </a:pPr>
            <a:r>
              <a:rPr lang="en-US" sz="2800" dirty="0">
                <a:cs typeface="Calibri" panose="020F0502020204030204" pitchFamily="34" charset="0"/>
              </a:rPr>
              <a:t>All commercial vaccines we tested were spermicidal</a:t>
            </a:r>
          </a:p>
          <a:p>
            <a:pPr lvl="2">
              <a:defRPr/>
            </a:pPr>
            <a:r>
              <a:rPr lang="en-US" sz="2800" dirty="0">
                <a:cs typeface="Calibri" panose="020F0502020204030204" pitchFamily="34" charset="0"/>
              </a:rPr>
              <a:t>Found a combination of adjuvants (Host Defense Peptide/</a:t>
            </a:r>
            <a:r>
              <a:rPr lang="en-US" sz="2800" dirty="0" err="1">
                <a:cs typeface="Calibri" panose="020F0502020204030204" pitchFamily="34" charset="0"/>
              </a:rPr>
              <a:t>Polyphopshazene</a:t>
            </a:r>
            <a:r>
              <a:rPr lang="en-US" sz="2800" dirty="0">
                <a:cs typeface="Calibri" panose="020F0502020204030204" pitchFamily="34" charset="0"/>
              </a:rPr>
              <a:t>/</a:t>
            </a:r>
            <a:r>
              <a:rPr lang="en-US" sz="2800" dirty="0" err="1">
                <a:cs typeface="Calibri" panose="020F0502020204030204" pitchFamily="34" charset="0"/>
              </a:rPr>
              <a:t>PolyIC</a:t>
            </a:r>
            <a:r>
              <a:rPr lang="en-US" sz="2800" dirty="0">
                <a:cs typeface="Calibri" panose="020F0502020204030204" pitchFamily="34" charset="0"/>
              </a:rPr>
              <a:t>) that is not spermicidal with inactivated virus or subunit antigens</a:t>
            </a:r>
          </a:p>
          <a:p>
            <a:pPr lvl="1" eaLnBrk="1" hangingPunct="1">
              <a:defRPr/>
            </a:pPr>
            <a:r>
              <a:rPr lang="en-US" sz="2800" dirty="0">
                <a:cs typeface="Calibri" panose="020F0502020204030204" pitchFamily="34" charset="0"/>
              </a:rPr>
              <a:t>Must not affect fertility </a:t>
            </a:r>
          </a:p>
          <a:p>
            <a:pPr lvl="1" eaLnBrk="1" hangingPunct="1">
              <a:defRPr/>
            </a:pPr>
            <a:r>
              <a:rPr lang="en-US" sz="2800" dirty="0">
                <a:cs typeface="Calibri" panose="020F0502020204030204" pitchFamily="34" charset="0"/>
              </a:rPr>
              <a:t>Must not affect piglet health or growth kinetics</a:t>
            </a:r>
          </a:p>
          <a:p>
            <a:pPr lvl="1" eaLnBrk="1" hangingPunct="1">
              <a:defRPr/>
            </a:pPr>
            <a:r>
              <a:rPr lang="en-US" sz="2800" dirty="0">
                <a:cs typeface="Calibri" panose="020F0502020204030204" pitchFamily="34" charset="0"/>
              </a:rPr>
              <a:t>Must be effective in protecting against disease in the gilt/sow and/or the neonatal piglets</a:t>
            </a:r>
          </a:p>
          <a:p>
            <a:pPr lvl="1" eaLnBrk="1" hangingPunct="1">
              <a:defRPr/>
            </a:pPr>
            <a:r>
              <a:rPr lang="en-US" sz="2800" dirty="0">
                <a:cs typeface="Calibri" panose="020F0502020204030204" pitchFamily="34" charset="0"/>
              </a:rPr>
              <a:t>Must be cost effective and have significant benefits such as reduced person-power, ease of use, improved safety,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04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BDC0A-FFC2-6743-8210-E9853AC5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9" y="0"/>
            <a:ext cx="10515600" cy="936949"/>
          </a:xfrm>
        </p:spPr>
        <p:txBody>
          <a:bodyPr>
            <a:noAutofit/>
          </a:bodyPr>
          <a:lstStyle/>
          <a:p>
            <a:r>
              <a:rPr lang="en-US" sz="4400" b="1" dirty="0"/>
              <a:t>Results from </a:t>
            </a:r>
            <a:r>
              <a:rPr lang="en-CA" altLang="en-US" sz="4400" b="1" dirty="0">
                <a:latin typeface="+mn-lt"/>
                <a:cs typeface="Arial" panose="020B0604020202020204" pitchFamily="34" charset="0"/>
              </a:rPr>
              <a:t>Preliminary Pig Trial- 1 dose</a:t>
            </a:r>
            <a:endParaRPr lang="en-US" sz="4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E60B7C-3674-4F3F-AEDD-45E3C157E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37" t="28877" r="7867" b="13878"/>
          <a:stretch/>
        </p:blipFill>
        <p:spPr>
          <a:xfrm>
            <a:off x="396815" y="936949"/>
            <a:ext cx="11054395" cy="55673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D3E9C1-4FCB-465A-9909-0A64FE374D86}"/>
              </a:ext>
            </a:extLst>
          </p:cNvPr>
          <p:cNvSpPr/>
          <p:nvPr/>
        </p:nvSpPr>
        <p:spPr>
          <a:xfrm>
            <a:off x="396815" y="1440783"/>
            <a:ext cx="6260359" cy="433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AA197A-CC54-4BE1-89D9-B54E36188F24}"/>
              </a:ext>
            </a:extLst>
          </p:cNvPr>
          <p:cNvSpPr/>
          <p:nvPr/>
        </p:nvSpPr>
        <p:spPr>
          <a:xfrm>
            <a:off x="532123" y="1944617"/>
            <a:ext cx="6260359" cy="433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2628C2-5DF6-4058-A6AB-0266C720B341}"/>
              </a:ext>
            </a:extLst>
          </p:cNvPr>
          <p:cNvSpPr/>
          <p:nvPr/>
        </p:nvSpPr>
        <p:spPr>
          <a:xfrm>
            <a:off x="6792482" y="1007668"/>
            <a:ext cx="5002703" cy="50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2D98EB-1C41-49DC-9289-1F6650BE4341}"/>
              </a:ext>
            </a:extLst>
          </p:cNvPr>
          <p:cNvSpPr/>
          <p:nvPr/>
        </p:nvSpPr>
        <p:spPr>
          <a:xfrm>
            <a:off x="6761423" y="1512606"/>
            <a:ext cx="5002703" cy="323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93BDD4-7D4A-454B-A13C-F808794544C8}"/>
              </a:ext>
            </a:extLst>
          </p:cNvPr>
          <p:cNvSpPr/>
          <p:nvPr/>
        </p:nvSpPr>
        <p:spPr>
          <a:xfrm>
            <a:off x="6792482" y="1908705"/>
            <a:ext cx="5002703" cy="50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7B6D34-2A59-4FA0-AB3A-68984D1C4817}"/>
              </a:ext>
            </a:extLst>
          </p:cNvPr>
          <p:cNvSpPr/>
          <p:nvPr/>
        </p:nvSpPr>
        <p:spPr>
          <a:xfrm>
            <a:off x="6761423" y="2557272"/>
            <a:ext cx="5002703" cy="621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AFB434-32FE-46D7-95FB-AB13E01FCE59}"/>
              </a:ext>
            </a:extLst>
          </p:cNvPr>
          <p:cNvSpPr/>
          <p:nvPr/>
        </p:nvSpPr>
        <p:spPr>
          <a:xfrm>
            <a:off x="1076990" y="3429000"/>
            <a:ext cx="9837487" cy="2684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10274B-B0E8-4BD0-88A7-79F823963FC8}"/>
              </a:ext>
            </a:extLst>
          </p:cNvPr>
          <p:cNvSpPr/>
          <p:nvPr/>
        </p:nvSpPr>
        <p:spPr>
          <a:xfrm>
            <a:off x="921309" y="2486555"/>
            <a:ext cx="5633315" cy="50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6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BDC0A-FFC2-6743-8210-E9853AC5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17" y="0"/>
            <a:ext cx="10515600" cy="9369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cs typeface="Calibri" panose="020F0502020204030204" pitchFamily="34" charset="0"/>
              </a:rPr>
              <a:t>Rabbit serum and mucosal antibody responses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A960C1-F390-40DB-80FA-8060B7774A16}"/>
              </a:ext>
            </a:extLst>
          </p:cNvPr>
          <p:cNvSpPr/>
          <p:nvPr/>
        </p:nvSpPr>
        <p:spPr>
          <a:xfrm>
            <a:off x="418744" y="3213219"/>
            <a:ext cx="8485974" cy="2238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4A12D-FB27-4034-84AE-9582BDE00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21" t="29624" r="12928" b="47610"/>
          <a:stretch/>
        </p:blipFill>
        <p:spPr>
          <a:xfrm>
            <a:off x="361402" y="1047176"/>
            <a:ext cx="11332461" cy="3044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FA503-04DB-4F20-9996-74D87E4FF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21" t="75520" r="5115" b="13878"/>
          <a:stretch/>
        </p:blipFill>
        <p:spPr>
          <a:xfrm>
            <a:off x="518349" y="4187297"/>
            <a:ext cx="11018565" cy="10427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8009F8-16E5-4539-8546-202940BBE60A}"/>
              </a:ext>
            </a:extLst>
          </p:cNvPr>
          <p:cNvSpPr/>
          <p:nvPr/>
        </p:nvSpPr>
        <p:spPr>
          <a:xfrm>
            <a:off x="679517" y="4965107"/>
            <a:ext cx="5789649" cy="222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D494AC-7BC2-4497-A376-5424F7B3A430}"/>
              </a:ext>
            </a:extLst>
          </p:cNvPr>
          <p:cNvSpPr/>
          <p:nvPr/>
        </p:nvSpPr>
        <p:spPr>
          <a:xfrm>
            <a:off x="1333145" y="1401443"/>
            <a:ext cx="1230594" cy="2448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1702E-9205-49C2-9896-28127176E6B8}"/>
              </a:ext>
            </a:extLst>
          </p:cNvPr>
          <p:cNvSpPr/>
          <p:nvPr/>
        </p:nvSpPr>
        <p:spPr>
          <a:xfrm>
            <a:off x="679516" y="4742917"/>
            <a:ext cx="5789649" cy="222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506C26-BAF8-4A5C-8F22-3ADE723BC98A}"/>
              </a:ext>
            </a:extLst>
          </p:cNvPr>
          <p:cNvSpPr/>
          <p:nvPr/>
        </p:nvSpPr>
        <p:spPr>
          <a:xfrm>
            <a:off x="2563739" y="1433716"/>
            <a:ext cx="1230594" cy="2448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01A55C-D569-49BE-8C19-A022784980BF}"/>
              </a:ext>
            </a:extLst>
          </p:cNvPr>
          <p:cNvSpPr/>
          <p:nvPr/>
        </p:nvSpPr>
        <p:spPr>
          <a:xfrm>
            <a:off x="660997" y="4527849"/>
            <a:ext cx="5789649" cy="222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8CE9FE-A95A-4CF9-A2C2-D44E5BCE413B}"/>
              </a:ext>
            </a:extLst>
          </p:cNvPr>
          <p:cNvSpPr/>
          <p:nvPr/>
        </p:nvSpPr>
        <p:spPr>
          <a:xfrm>
            <a:off x="3750177" y="1423751"/>
            <a:ext cx="1138017" cy="2448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F42201-86D8-4FB6-A09C-45577F090BF1}"/>
              </a:ext>
            </a:extLst>
          </p:cNvPr>
          <p:cNvSpPr/>
          <p:nvPr/>
        </p:nvSpPr>
        <p:spPr>
          <a:xfrm>
            <a:off x="625389" y="4346961"/>
            <a:ext cx="5789649" cy="222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F09EEB-7DA6-43E0-B368-B7D039360903}"/>
              </a:ext>
            </a:extLst>
          </p:cNvPr>
          <p:cNvSpPr/>
          <p:nvPr/>
        </p:nvSpPr>
        <p:spPr>
          <a:xfrm>
            <a:off x="4859704" y="1345415"/>
            <a:ext cx="1138017" cy="2448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F1EA6D-FAFA-42AC-A342-53BB4499796F}"/>
              </a:ext>
            </a:extLst>
          </p:cNvPr>
          <p:cNvSpPr/>
          <p:nvPr/>
        </p:nvSpPr>
        <p:spPr>
          <a:xfrm>
            <a:off x="6887911" y="1047176"/>
            <a:ext cx="4649004" cy="3140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890BA-2AFE-4A84-92F9-79087185C637}"/>
              </a:ext>
            </a:extLst>
          </p:cNvPr>
          <p:cNvSpPr txBox="1"/>
          <p:nvPr/>
        </p:nvSpPr>
        <p:spPr>
          <a:xfrm>
            <a:off x="411189" y="5775605"/>
            <a:ext cx="11232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i.u. vaccination into rabbits (without semen) triggered significant anti-OVA IgG (and IgA; do not shown) in blood</a:t>
            </a:r>
          </a:p>
          <a:p>
            <a:r>
              <a:rPr lang="en-US" dirty="0"/>
              <a:t>as well as local and distal mucosal sites.              Common mucosal immune system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ED0AEA-3A97-4031-8848-3F2969818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33" t="22652" r="22396" b="29191"/>
          <a:stretch/>
        </p:blipFill>
        <p:spPr>
          <a:xfrm>
            <a:off x="183509" y="936949"/>
            <a:ext cx="5704543" cy="478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4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EBDC0A-FFC2-6743-8210-E9853AC5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14" y="0"/>
            <a:ext cx="10515600" cy="9369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800" dirty="0">
                <a:latin typeface="+mn-lt"/>
              </a:rPr>
              <a:t>Key take away so far: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9ABC36-23C1-4D73-8E28-D2885934F816}"/>
              </a:ext>
            </a:extLst>
          </p:cNvPr>
          <p:cNvSpPr/>
          <p:nvPr/>
        </p:nvSpPr>
        <p:spPr>
          <a:xfrm>
            <a:off x="453014" y="1121096"/>
            <a:ext cx="113838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+mn-lt"/>
              </a:rPr>
              <a:t>In rabbits, a single i.u. immunization (without the presence of semen) triggered extensive systemic as well as mucosal immunity</a:t>
            </a:r>
          </a:p>
          <a:p>
            <a:pPr>
              <a:defRPr/>
            </a:pPr>
            <a:endParaRPr lang="en-US" altLang="en-US" sz="2800" dirty="0">
              <a:latin typeface="+mn-lt"/>
            </a:endParaRPr>
          </a:p>
          <a:p>
            <a:pPr>
              <a:defRPr/>
            </a:pPr>
            <a:r>
              <a:rPr lang="en-US" altLang="en-US" sz="2800" b="1" dirty="0"/>
              <a:t>Pigs: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/>
              <a:t>Identify vaccine components that are non-spermicidal</a:t>
            </a:r>
            <a:endParaRPr lang="en-US" alt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+mn-lt"/>
              </a:rPr>
              <a:t>A single i.u. dose in gilts with semen acted as a booter vaccine showing that the uterus can be a site for immunization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+mn-lt"/>
              </a:rPr>
              <a:t>But immune response was pretty low. Why? </a:t>
            </a: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endParaRPr lang="en-US" altLang="en-US" sz="2800" b="1" dirty="0">
              <a:latin typeface="+mn-lt"/>
            </a:endParaRPr>
          </a:p>
          <a:p>
            <a:pPr marL="1371600" lvl="2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Perform multiple immunization trial and assess if the immune response is significantly stronger</a:t>
            </a:r>
            <a:endParaRPr lang="en-US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619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d00452d-e13e-4b16-9a80-ff7f4ee2a2fc">
      <UserInfo>
        <DisplayName>Van Kessel, Andrew</DisplayName>
        <AccountId>256</AccountId>
        <AccountType/>
      </UserInfo>
    </SharedWithUsers>
    <lcf76f155ced4ddcb4097134ff3c332f xmlns="276c139e-6bbf-476f-8ba9-5a532c08a2de">
      <Terms xmlns="http://schemas.microsoft.com/office/infopath/2007/PartnerControls"/>
    </lcf76f155ced4ddcb4097134ff3c332f>
    <TaxCatchAll xmlns="5d00452d-e13e-4b16-9a80-ff7f4ee2a2f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E5947F291D3746BD0CB684634BF958" ma:contentTypeVersion="15" ma:contentTypeDescription="Create a new document." ma:contentTypeScope="" ma:versionID="a7c3ea03f1e23b4c0bd7c18da9a35380">
  <xsd:schema xmlns:xsd="http://www.w3.org/2001/XMLSchema" xmlns:xs="http://www.w3.org/2001/XMLSchema" xmlns:p="http://schemas.microsoft.com/office/2006/metadata/properties" xmlns:ns2="276c139e-6bbf-476f-8ba9-5a532c08a2de" xmlns:ns3="5d00452d-e13e-4b16-9a80-ff7f4ee2a2fc" targetNamespace="http://schemas.microsoft.com/office/2006/metadata/properties" ma:root="true" ma:fieldsID="14c6a3c8c4cd652bae948b1c8ee29b62" ns2:_="" ns3:_="">
    <xsd:import namespace="276c139e-6bbf-476f-8ba9-5a532c08a2de"/>
    <xsd:import namespace="5d00452d-e13e-4b16-9a80-ff7f4ee2a2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6c139e-6bbf-476f-8ba9-5a532c08a2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4a4cf7e-d570-499f-bac0-e778dac62b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00452d-e13e-4b16-9a80-ff7f4ee2a2f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b4fac47-cda1-4957-a407-05ff606a27df}" ma:internalName="TaxCatchAll" ma:showField="CatchAllData" ma:web="5d00452d-e13e-4b16-9a80-ff7f4ee2a2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5E9F22-AAD1-4FAB-A931-71313C44E6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E49C4F-356A-4242-8D6B-CECB81724F61}">
  <ds:schemaRefs>
    <ds:schemaRef ds:uri="http://purl.org/dc/elements/1.1/"/>
    <ds:schemaRef ds:uri="http://schemas.openxmlformats.org/package/2006/metadata/core-properties"/>
    <ds:schemaRef ds:uri="http://purl.org/dc/dcmitype/"/>
    <ds:schemaRef ds:uri="f79ee599-be96-4900-aee2-552d4809ee51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A5EA6B-9FFC-4A24-B72B-0C7E08FDDCE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2447</TotalTime>
  <Words>1443</Words>
  <Application>Microsoft Office PowerPoint</Application>
  <PresentationFormat>Widescreen</PresentationFormat>
  <Paragraphs>217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Garamond</vt:lpstr>
      <vt:lpstr>Symbol</vt:lpstr>
      <vt:lpstr>Tahoma</vt:lpstr>
      <vt:lpstr>Custom Design</vt:lpstr>
      <vt:lpstr>1_Custom Design</vt:lpstr>
      <vt:lpstr>Prism 9</vt:lpstr>
      <vt:lpstr>Intrauterine Immunization in During Breeding</vt:lpstr>
      <vt:lpstr>Pig industry: Protect breeding animals</vt:lpstr>
      <vt:lpstr>Industry practices make the uterus accessible for vaccination</vt:lpstr>
      <vt:lpstr>Artificial insemination and vaccination</vt:lpstr>
      <vt:lpstr>What do we know about the uterine immune system in pig?</vt:lpstr>
      <vt:lpstr>To be accepted by the pig industry</vt:lpstr>
      <vt:lpstr>Results from Preliminary Pig Trial- 1 dose</vt:lpstr>
      <vt:lpstr>Rabbit serum and mucosal antibody responses</vt:lpstr>
      <vt:lpstr>Key take away so far:</vt:lpstr>
      <vt:lpstr>Disease Model for i.u. vaccine in pigs</vt:lpstr>
      <vt:lpstr>Immunization schedule for i.u. vaccine</vt:lpstr>
      <vt:lpstr>Gilt serum/mucosal antibody response to i.u. vaccines</vt:lpstr>
      <vt:lpstr>Passive protection for piglets</vt:lpstr>
      <vt:lpstr>Piglet Growth Kinetics at Birth and Weaning</vt:lpstr>
      <vt:lpstr>Piglet challenge study</vt:lpstr>
      <vt:lpstr>Passive protection against disease</vt:lpstr>
      <vt:lpstr>Key Take Away from multi-dose vaccine trials</vt:lpstr>
      <vt:lpstr>Upcoming Trials</vt:lpstr>
      <vt:lpstr>Acknowledgments</vt:lpstr>
      <vt:lpstr>PowerPoint Presentation</vt:lpstr>
      <vt:lpstr>Vaccine &amp; Infectious Disease Centre</vt:lpstr>
      <vt:lpstr>Comparison of immune responses between 2 trials (Not official!)</vt:lpstr>
      <vt:lpstr>Nanoparticle formulation for PEDV i.u. vaccination</vt:lpstr>
      <vt:lpstr>Gilt cell-mediated immune responses in blood cells</vt:lpstr>
      <vt:lpstr>Immunotyping of cells collected from uterine flush post-breeding</vt:lpstr>
      <vt:lpstr>In vitro studies with sperm</vt:lpstr>
      <vt:lpstr>Semen analysis: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Phung</dc:creator>
  <cp:lastModifiedBy>Jessica Fox</cp:lastModifiedBy>
  <cp:revision>55</cp:revision>
  <dcterms:created xsi:type="dcterms:W3CDTF">2020-12-14T17:11:39Z</dcterms:created>
  <dcterms:modified xsi:type="dcterms:W3CDTF">2022-11-18T13:30:42Z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0x010100E3E5947F291D3746BD0CB684634BF958</vt:lpwstr>
  </property>
</Properties>
</file>