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80" r:id="rId2"/>
    <p:sldId id="881" r:id="rId3"/>
    <p:sldId id="889" r:id="rId4"/>
    <p:sldId id="884" r:id="rId5"/>
    <p:sldId id="885" r:id="rId6"/>
    <p:sldId id="891" r:id="rId7"/>
    <p:sldId id="843" r:id="rId8"/>
    <p:sldId id="886" r:id="rId9"/>
    <p:sldId id="882" r:id="rId10"/>
    <p:sldId id="893" r:id="rId11"/>
    <p:sldId id="887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7BDB7A-A045-46A5-BB1F-88AD63CB4306}">
          <p14:sldIdLst>
            <p14:sldId id="880"/>
            <p14:sldId id="881"/>
            <p14:sldId id="889"/>
            <p14:sldId id="884"/>
            <p14:sldId id="885"/>
            <p14:sldId id="891"/>
            <p14:sldId id="843"/>
            <p14:sldId id="886"/>
            <p14:sldId id="882"/>
            <p14:sldId id="893"/>
            <p14:sldId id="8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4D1"/>
    <a:srgbClr val="4B5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77" autoAdjust="0"/>
    <p:restoredTop sz="79951" autoAdjust="0"/>
  </p:normalViewPr>
  <p:slideViewPr>
    <p:cSldViewPr snapToGrid="0">
      <p:cViewPr varScale="1">
        <p:scale>
          <a:sx n="74" d="100"/>
          <a:sy n="74" d="100"/>
        </p:scale>
        <p:origin x="6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103D369-5F85-41A7-825A-36D8AC6FFFD3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AFC76B9-EA51-41DC-BADF-1F172D3C5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6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2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admin level of the ARC&amp;E program has the capability to map all premises in Ontario, including hobby farms, which is very valuable in FAD incidents. This allows us to quickly generate a list of farms to contact within the designated radius of control and coordinate responses with the CFIA.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4B6EF-BD55-4515-B704-A3B7B97159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8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C76B9-EA51-41DC-BADF-1F172D3C5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0B16-F512-4FC6-8BDB-DB9EE71F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93114-F327-42D9-9081-F258E3A4A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8C2A6-4E17-4899-A26E-96204C52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91CC-A1A2-4EC5-94F1-A5F7820F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DDD55-CFDD-4834-B537-E98995A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7D48-E54D-407C-9586-B436E105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D5530-A741-460C-8DB1-7473A13C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8A66-338B-436D-9EA6-6FE4C696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2E59-00E9-4D33-AE26-41267B7A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FBB2-EA76-42AC-A0B1-64F8E52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3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B0376-96E3-4109-A569-7115C0AE8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BFEC2-F2DD-400F-9374-3B9576249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EC26-5126-4FC1-BF3B-FC01EB1D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83F-60B7-4EF9-8AE9-9FDED51F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4528F-57AA-4F38-83DC-E3FF7964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B05A-8B35-4495-8ABE-051220812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6775B-7623-4FE9-88FA-D3C991A25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1B76-AC2A-4DAB-BA08-442BAE02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D195-83A9-48E5-B09C-DFB65261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848F-D73A-4A02-A8E7-C08E1F30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C0D9-C404-4F85-87C2-52D077DA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1650E-3346-4CFA-B842-79BE2FDD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28D30-AA2D-43DE-8FF7-02E33EB9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AB45E-84C7-45D1-A955-14EBCD1D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364CF-3C8E-4170-866E-F7E83372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FC28-60DD-41A4-AE2A-1BDE55A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C621-68AE-4A2A-BBD3-A254ECDB1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88416-A24F-4314-8302-484F85526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BD3B-3283-408A-95BF-8D595EC2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4CDB1-9C1C-4582-82A2-A2215D5A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48822-3EBB-4965-A568-73523C91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B6E5-0AB5-4390-97F6-0A5542A8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E7A0-C6EB-4360-A40C-55EC50C51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D543A-F732-4D79-AF51-B6B81FA66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07746-B19D-4939-B105-9EFB72D72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7651C-3102-44AE-92AA-04701239E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7E7F8-48EE-4B2C-A17E-0717D0BD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776F6-E326-4AE0-959E-42190F5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4297D-169E-472B-ABF2-A0F52317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4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970D-D6BB-4F07-971F-79BA9960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B5AE3-BA40-45BC-83AE-4F91128F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9C969-F7CD-45F6-87A9-3614B6AC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FF598-AD5F-484B-A62C-8589184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1F08D-7905-4A99-9183-94A42491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7C840-9830-451B-AEA9-4163670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8873A-882E-4892-97FC-A0137EA3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74A7-468B-46F6-969C-14879F75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7499-6777-4391-8EAC-C276A75A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B1202-BE8C-4E3B-BE97-C32EE1D95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73322-2BAB-4732-87AB-A23F764F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D1A52-6BEE-437E-A12F-25B07CAC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C25C5-3E11-455E-B409-E3B0D5FA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D2A4-A1CF-4D2F-BAEC-343BE56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E307A-5F43-4C57-B177-9CAEB176C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EDEFD-15CF-4084-8EEE-2D539866F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690D5-6EFE-47C2-AC05-1244975E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75B32-AFDD-4839-9865-59435234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F01C6-9F9B-417E-B6CF-AB3C41C9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5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F7A84-BB33-40B0-BF10-97ED7F4E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89CD-EBC9-449B-A8D5-2DE3D94FA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F00F0-4740-4368-AD83-539A3DFF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953-6412-4722-AE9A-AE42D2C7915B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7A2-6F7B-4CF1-981C-48EF61CBA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03265-A546-4EE4-8595-5463DA9E3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4058-0B92-445F-97E8-A088F3CC62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8075D32-79CD-44CB-B7B8-FBA3D75A5F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25" y="185738"/>
            <a:ext cx="2019475" cy="9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319D50-38D8-4189-99DF-159129599E18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3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winehealthontario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8A608-DDCE-443F-B6F3-B0A3E1E3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662189"/>
            <a:ext cx="79248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SHARC – Swine Health Area Regional Control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7E3842-4C23-4881-8826-DB7090F66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9784"/>
            <a:ext cx="9144000" cy="1655762"/>
          </a:xfrm>
        </p:spPr>
        <p:txBody>
          <a:bodyPr/>
          <a:lstStyle/>
          <a:p>
            <a:r>
              <a:rPr lang="en-US" dirty="0"/>
              <a:t>Jessica Fox, Swine Health Ontario Manager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13FB7-62B0-90B1-C384-EF071122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" y="250815"/>
            <a:ext cx="2133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4F84-956E-4110-AE07-647A9CA1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5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SHARC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F426-6948-4307-93B9-F7505D95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0" y="1574800"/>
            <a:ext cx="10165349" cy="4770605"/>
          </a:xfrm>
        </p:spPr>
        <p:txBody>
          <a:bodyPr/>
          <a:lstStyle/>
          <a:p>
            <a:r>
              <a:rPr lang="en-US" dirty="0"/>
              <a:t>If you would like a demonstration of the system for yourself or your organization, please contact </a:t>
            </a:r>
            <a:r>
              <a:rPr lang="en-US" dirty="0">
                <a:hlinkClick r:id="rId3"/>
              </a:rPr>
              <a:t>info@swinehealthontario.ca</a:t>
            </a:r>
            <a:endParaRPr lang="en-US" dirty="0"/>
          </a:p>
          <a:p>
            <a:r>
              <a:rPr lang="en-US" dirty="0"/>
              <a:t>Info cards are available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8AC7A-2CE2-5114-C618-488C4199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CA498-84D3-D9F6-29A4-D16EDDCA2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237" y="2970617"/>
            <a:ext cx="7883525" cy="31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5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88FD57-1B81-BAA9-1EC3-B346A5772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 b="13013"/>
          <a:stretch/>
        </p:blipFill>
        <p:spPr>
          <a:xfrm>
            <a:off x="1482423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800949-2A68-4497-1BD3-32039C74F660}"/>
              </a:ext>
            </a:extLst>
          </p:cNvPr>
          <p:cNvSpPr txBox="1"/>
          <p:nvPr/>
        </p:nvSpPr>
        <p:spPr>
          <a:xfrm>
            <a:off x="3765725" y="191620"/>
            <a:ext cx="4704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Thank You!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51D05-7DBB-630D-32AB-2F4FC9B48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4D17-062D-4CBC-BAE1-DC070AA4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1" y="365125"/>
            <a:ext cx="10165349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SHARC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9BBF-0D89-4B14-8DF0-0E979871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1" y="1668274"/>
            <a:ext cx="5808209" cy="3972672"/>
          </a:xfrm>
        </p:spPr>
        <p:txBody>
          <a:bodyPr>
            <a:normAutofit/>
          </a:bodyPr>
          <a:lstStyle/>
          <a:p>
            <a:r>
              <a:rPr lang="en-US" dirty="0"/>
              <a:t>Voluntary swine disease information  sharing system</a:t>
            </a:r>
          </a:p>
          <a:p>
            <a:r>
              <a:rPr lang="en-US" dirty="0"/>
              <a:t>Developed through extensive consultation with producers and veterinarians</a:t>
            </a:r>
          </a:p>
          <a:p>
            <a:r>
              <a:rPr lang="en-US" dirty="0"/>
              <a:t>Tracks and maps status of barns for PRRS, </a:t>
            </a:r>
            <a:r>
              <a:rPr lang="en-US" dirty="0" err="1"/>
              <a:t>PEDv</a:t>
            </a:r>
            <a:r>
              <a:rPr lang="en-US" dirty="0"/>
              <a:t> and </a:t>
            </a:r>
            <a:r>
              <a:rPr lang="en-US" dirty="0" err="1"/>
              <a:t>PDCoV</a:t>
            </a:r>
            <a:endParaRPr lang="en-US" dirty="0"/>
          </a:p>
          <a:p>
            <a:r>
              <a:rPr lang="en-US" dirty="0"/>
              <a:t>Operated by SHO in partnership with OPIC and Ontario Pork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51D89-C5F2-4C13-71D9-1722BE12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F106F-C89A-8461-58C4-64D081BBD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561" y="1796910"/>
            <a:ext cx="5261439" cy="3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4D17-062D-4CBC-BAE1-DC070AA4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49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SHARC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DD0EB-3142-48F9-87B8-1AC125928FFC}"/>
              </a:ext>
            </a:extLst>
          </p:cNvPr>
          <p:cNvSpPr txBox="1"/>
          <p:nvPr/>
        </p:nvSpPr>
        <p:spPr>
          <a:xfrm>
            <a:off x="1188449" y="1690688"/>
            <a:ext cx="6182782" cy="409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SHARC is a risk management tool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Producers can 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the information to make decisions related to hog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movements/placements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manure spreading and barn building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No day-to-day management by producers is required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E52FC-F3E7-1BE5-068E-FB733898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E77C7-C494-CD3A-A29C-6D9C47DA7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729" y="1796910"/>
            <a:ext cx="5261439" cy="3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99AA-D970-73BE-E282-163B7EB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4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DB0E-0274-11C0-7B9B-A57611A4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49" y="1421606"/>
            <a:ext cx="7053851" cy="4864894"/>
          </a:xfrm>
        </p:spPr>
        <p:txBody>
          <a:bodyPr>
            <a:normAutofit/>
          </a:bodyPr>
          <a:lstStyle/>
          <a:p>
            <a:r>
              <a:rPr lang="en-US" dirty="0"/>
              <a:t>Lab results updated daily from the Animal Health Lab</a:t>
            </a:r>
          </a:p>
          <a:p>
            <a:pPr lvl="1"/>
            <a:r>
              <a:rPr lang="en-US" dirty="0"/>
              <a:t>Disease status changes my also be requested by the vet of record</a:t>
            </a:r>
          </a:p>
          <a:p>
            <a:r>
              <a:rPr lang="en-US" dirty="0"/>
              <a:t>Email notices of disease status changes are automated</a:t>
            </a:r>
          </a:p>
          <a:p>
            <a:pPr lvl="1"/>
            <a:r>
              <a:rPr lang="en-US" dirty="0"/>
              <a:t>Status changes must be approved by a vet; all vets are in the system</a:t>
            </a:r>
          </a:p>
          <a:p>
            <a:pPr lvl="1"/>
            <a:r>
              <a:rPr lang="en-US" dirty="0"/>
              <a:t>Notices only show the region and the change, NOT the name or address of the farm</a:t>
            </a:r>
          </a:p>
          <a:p>
            <a:pPr lvl="1"/>
            <a:r>
              <a:rPr lang="en-US" dirty="0"/>
              <a:t>Notification types and frequency can be changed by the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3B85-240E-2151-8E05-07A4867E0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07503-44C9-117D-6F37-16770D34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89" y="2198567"/>
            <a:ext cx="4077779" cy="24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A56-388E-68EF-4F64-CB42143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E026-955C-5E61-8A85-D65F2A71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1" y="1825625"/>
            <a:ext cx="8234950" cy="4351338"/>
          </a:xfrm>
        </p:spPr>
        <p:txBody>
          <a:bodyPr>
            <a:normAutofit/>
          </a:bodyPr>
          <a:lstStyle/>
          <a:p>
            <a:r>
              <a:rPr lang="en-US" dirty="0"/>
              <a:t>Mass email function enables fast communication to all enrolled producers</a:t>
            </a:r>
          </a:p>
          <a:p>
            <a:r>
              <a:rPr lang="en-US" dirty="0"/>
              <a:t>Testing history is accessible, genotyping captured when provided</a:t>
            </a:r>
          </a:p>
          <a:p>
            <a:r>
              <a:rPr lang="en-US" dirty="0"/>
              <a:t>Automatic enrollment of sites as they are added/removed from a producer </a:t>
            </a:r>
          </a:p>
          <a:p>
            <a:pPr lvl="1"/>
            <a:r>
              <a:rPr lang="en-US" dirty="0"/>
              <a:t>Keep your info updated with Ontario Pork</a:t>
            </a:r>
          </a:p>
          <a:p>
            <a:r>
              <a:rPr lang="en-US" dirty="0"/>
              <a:t>Mobile compatible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D861F-8851-FEA1-F4BB-391DCF101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73A262-B743-3AB6-B9CD-9008251C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4" y="1192212"/>
            <a:ext cx="2218867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2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A56-388E-68EF-4F64-CB42143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4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E026-955C-5E61-8A85-D65F2A71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0" y="1825625"/>
            <a:ext cx="8908050" cy="4351338"/>
          </a:xfrm>
        </p:spPr>
        <p:txBody>
          <a:bodyPr/>
          <a:lstStyle/>
          <a:p>
            <a:r>
              <a:rPr lang="en-US" dirty="0" err="1"/>
              <a:t>AgManifest</a:t>
            </a:r>
            <a:r>
              <a:rPr lang="en-US" dirty="0"/>
              <a:t> data integration – when movements are recorded in </a:t>
            </a:r>
            <a:r>
              <a:rPr lang="en-US" dirty="0" err="1"/>
              <a:t>AgManifest</a:t>
            </a:r>
            <a:r>
              <a:rPr lang="en-US" dirty="0"/>
              <a:t>, ARC&amp;E can move positive disease status automatically </a:t>
            </a:r>
          </a:p>
          <a:p>
            <a:r>
              <a:rPr lang="en-US" dirty="0"/>
              <a:t>Radius mapping – visualize your </a:t>
            </a:r>
            <a:r>
              <a:rPr lang="en-US" dirty="0" err="1"/>
              <a:t>neighbourhood</a:t>
            </a:r>
            <a:endParaRPr lang="en-US" dirty="0"/>
          </a:p>
          <a:p>
            <a:pPr lvl="1"/>
            <a:r>
              <a:rPr lang="en-US" dirty="0"/>
              <a:t>Now able to see location of all sites registered with Ontario Pork; sites that are not enrolled will not share any identifying information</a:t>
            </a:r>
          </a:p>
          <a:p>
            <a:r>
              <a:rPr lang="en-US" dirty="0"/>
              <a:t>Producer focus groups continue to provide input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C71E2-0991-9DAB-1F89-CDBE507E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3BEE7-FF40-510D-05A4-9F744BD5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215" y="2055813"/>
            <a:ext cx="2032668" cy="7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5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1467-7B41-416B-BAA9-92FB0988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1" y="181987"/>
            <a:ext cx="10398487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SHARC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apping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apabilities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764BF-14D6-817F-FD39-90F1AB2A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FAC63-081A-5FE3-94B3-C121B9A75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494" y="1510717"/>
            <a:ext cx="7815012" cy="48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DEC4-E76D-EBE5-F423-936924F0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5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Potential Future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05F4-D13D-0279-3107-C8485FBE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0" y="2055813"/>
            <a:ext cx="10165349" cy="4121150"/>
          </a:xfrm>
        </p:spPr>
        <p:txBody>
          <a:bodyPr/>
          <a:lstStyle/>
          <a:p>
            <a:r>
              <a:rPr lang="en-US" dirty="0"/>
              <a:t>Coordinated regional control efforts/vaccination trials</a:t>
            </a:r>
          </a:p>
          <a:p>
            <a:r>
              <a:rPr lang="en-US" dirty="0"/>
              <a:t>Integration of permitting based on zones during a foreign animal disease event </a:t>
            </a:r>
          </a:p>
          <a:p>
            <a:r>
              <a:rPr lang="en-US" dirty="0"/>
              <a:t>Inclusion of any other disease of interest (e.g., African swine fever)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63C22-7DD8-E7C5-A437-3ABF47C0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8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4F84-956E-4110-AE07-647A9CA1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50" y="365125"/>
            <a:ext cx="1016535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SHARC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F426-6948-4307-93B9-F7505D95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0" y="1994067"/>
            <a:ext cx="10165349" cy="4091940"/>
          </a:xfrm>
        </p:spPr>
        <p:txBody>
          <a:bodyPr/>
          <a:lstStyle/>
          <a:p>
            <a:r>
              <a:rPr lang="en-US" dirty="0"/>
              <a:t>Currently ~48% of hogs in Ontario are enrolled; the greater the enrollment, the more robust the system for producers to help producers</a:t>
            </a:r>
          </a:p>
          <a:p>
            <a:r>
              <a:rPr lang="en-US" dirty="0"/>
              <a:t>Producers who have not yet created a login, please visit swinehealtharc.ca/Enroll today!</a:t>
            </a:r>
          </a:p>
          <a:p>
            <a:pPr lvl="1"/>
            <a:r>
              <a:rPr lang="en-US" dirty="0"/>
              <a:t>If you had a login for ARC&amp;E, your same login information can be used in SHARC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59A1A-C1E5-0F99-100E-5631A97D5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" y="0"/>
            <a:ext cx="1125619" cy="278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C033A-330D-653A-2E30-857945F5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899" y="4633187"/>
            <a:ext cx="6524625" cy="15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E5947F291D3746BD0CB684634BF958" ma:contentTypeVersion="15" ma:contentTypeDescription="Create a new document." ma:contentTypeScope="" ma:versionID="a7c3ea03f1e23b4c0bd7c18da9a35380">
  <xsd:schema xmlns:xsd="http://www.w3.org/2001/XMLSchema" xmlns:xs="http://www.w3.org/2001/XMLSchema" xmlns:p="http://schemas.microsoft.com/office/2006/metadata/properties" xmlns:ns2="276c139e-6bbf-476f-8ba9-5a532c08a2de" xmlns:ns3="5d00452d-e13e-4b16-9a80-ff7f4ee2a2fc" targetNamespace="http://schemas.microsoft.com/office/2006/metadata/properties" ma:root="true" ma:fieldsID="14c6a3c8c4cd652bae948b1c8ee29b62" ns2:_="" ns3:_="">
    <xsd:import namespace="276c139e-6bbf-476f-8ba9-5a532c08a2de"/>
    <xsd:import namespace="5d00452d-e13e-4b16-9a80-ff7f4ee2a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c139e-6bbf-476f-8ba9-5a532c08a2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4a4cf7e-d570-499f-bac0-e778dac62b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0452d-e13e-4b16-9a80-ff7f4ee2a2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4fac47-cda1-4957-a407-05ff606a27df}" ma:internalName="TaxCatchAll" ma:showField="CatchAllData" ma:web="5d00452d-e13e-4b16-9a80-ff7f4ee2a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c139e-6bbf-476f-8ba9-5a532c08a2de">
      <Terms xmlns="http://schemas.microsoft.com/office/infopath/2007/PartnerControls"/>
    </lcf76f155ced4ddcb4097134ff3c332f>
    <TaxCatchAll xmlns="5d00452d-e13e-4b16-9a80-ff7f4ee2a2fc" xsi:nil="true"/>
  </documentManagement>
</p:properties>
</file>

<file path=customXml/itemProps1.xml><?xml version="1.0" encoding="utf-8"?>
<ds:datastoreItem xmlns:ds="http://schemas.openxmlformats.org/officeDocument/2006/customXml" ds:itemID="{7878933B-A2B0-462A-B783-A2F31B6063A2}"/>
</file>

<file path=customXml/itemProps2.xml><?xml version="1.0" encoding="utf-8"?>
<ds:datastoreItem xmlns:ds="http://schemas.openxmlformats.org/officeDocument/2006/customXml" ds:itemID="{762BBF46-CEEC-427A-AC36-CC3127664731}"/>
</file>

<file path=customXml/itemProps3.xml><?xml version="1.0" encoding="utf-8"?>
<ds:datastoreItem xmlns:ds="http://schemas.openxmlformats.org/officeDocument/2006/customXml" ds:itemID="{5BF2EF92-9F05-4904-88B0-06C234010835}"/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464</Words>
  <Application>Microsoft Office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Dreaming Outloud Pro</vt:lpstr>
      <vt:lpstr>Office Theme</vt:lpstr>
      <vt:lpstr>SHARC – Swine Health Area Regional Control</vt:lpstr>
      <vt:lpstr>SHARC Program</vt:lpstr>
      <vt:lpstr>SHARC Program</vt:lpstr>
      <vt:lpstr>Features</vt:lpstr>
      <vt:lpstr>Features</vt:lpstr>
      <vt:lpstr>Features</vt:lpstr>
      <vt:lpstr>SHARC Mapping Capabilities</vt:lpstr>
      <vt:lpstr>Potential Future Applications</vt:lpstr>
      <vt:lpstr>SHARC Enrollment</vt:lpstr>
      <vt:lpstr>SHARC Enrollment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 Swine Incident Command Centre (OSICC)</dc:title>
  <dc:creator>Jessica Fox</dc:creator>
  <cp:lastModifiedBy>Jessica Fox</cp:lastModifiedBy>
  <cp:revision>25</cp:revision>
  <cp:lastPrinted>2022-11-22T20:00:48Z</cp:lastPrinted>
  <dcterms:created xsi:type="dcterms:W3CDTF">2021-09-24T15:08:10Z</dcterms:created>
  <dcterms:modified xsi:type="dcterms:W3CDTF">2022-12-13T16:51:21Z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0x010100E3E5947F291D3746BD0CB684634BF958</vt:lpwstr>
  </property>
</Properties>
</file>